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handoutMasterIdLst>
    <p:handoutMasterId r:id="rId13"/>
  </p:handoutMasterIdLst>
  <p:sldIdLst>
    <p:sldId id="257" r:id="rId2"/>
    <p:sldId id="277" r:id="rId3"/>
    <p:sldId id="261" r:id="rId4"/>
    <p:sldId id="260" r:id="rId5"/>
    <p:sldId id="259" r:id="rId6"/>
    <p:sldId id="262" r:id="rId7"/>
    <p:sldId id="278" r:id="rId8"/>
    <p:sldId id="279" r:id="rId9"/>
    <p:sldId id="281" r:id="rId10"/>
    <p:sldId id="258" r:id="rId11"/>
  </p:sldIdLst>
  <p:sldSz cx="12192000" cy="6858000"/>
  <p:notesSz cx="6881813" cy="92964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F7C80"/>
    <a:srgbClr val="11B9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3" autoAdjust="0"/>
    <p:restoredTop sz="63923" autoAdjust="0"/>
  </p:normalViewPr>
  <p:slideViewPr>
    <p:cSldViewPr snapToGrid="0">
      <p:cViewPr varScale="1">
        <p:scale>
          <a:sx n="57" d="100"/>
          <a:sy n="57" d="100"/>
        </p:scale>
        <p:origin x="1541"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1" y="1"/>
            <a:ext cx="2982742" cy="466725"/>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sz="quarter" idx="1"/>
          </p:nvPr>
        </p:nvSpPr>
        <p:spPr>
          <a:xfrm>
            <a:off x="3897513" y="1"/>
            <a:ext cx="2982742" cy="466725"/>
          </a:xfrm>
          <a:prstGeom prst="rect">
            <a:avLst/>
          </a:prstGeom>
        </p:spPr>
        <p:txBody>
          <a:bodyPr vert="horz" lIns="91440" tIns="45720" rIns="91440" bIns="45720" rtlCol="0"/>
          <a:lstStyle>
            <a:lvl1pPr algn="r">
              <a:defRPr sz="1200"/>
            </a:lvl1pPr>
          </a:lstStyle>
          <a:p>
            <a:fld id="{937AB592-FBC9-4AE6-89BF-FBD24F94E2E0}" type="datetimeFigureOut">
              <a:rPr lang="es-CL" smtClean="0"/>
              <a:t>17-12-2019</a:t>
            </a:fld>
            <a:endParaRPr lang="es-CL"/>
          </a:p>
        </p:txBody>
      </p:sp>
      <p:sp>
        <p:nvSpPr>
          <p:cNvPr id="4" name="Marcador de pie de página 3"/>
          <p:cNvSpPr>
            <a:spLocks noGrp="1"/>
          </p:cNvSpPr>
          <p:nvPr>
            <p:ph type="ftr" sz="quarter" idx="2"/>
          </p:nvPr>
        </p:nvSpPr>
        <p:spPr>
          <a:xfrm>
            <a:off x="1" y="8829676"/>
            <a:ext cx="2982742" cy="466725"/>
          </a:xfrm>
          <a:prstGeom prst="rect">
            <a:avLst/>
          </a:prstGeom>
        </p:spPr>
        <p:txBody>
          <a:bodyPr vert="horz" lIns="91440" tIns="45720" rIns="91440" bIns="45720" rtlCol="0" anchor="b"/>
          <a:lstStyle>
            <a:lvl1pPr algn="l">
              <a:defRPr sz="1200"/>
            </a:lvl1pPr>
          </a:lstStyle>
          <a:p>
            <a:endParaRPr lang="es-CL"/>
          </a:p>
        </p:txBody>
      </p:sp>
      <p:sp>
        <p:nvSpPr>
          <p:cNvPr id="5" name="Marcador de número de diapositiva 4"/>
          <p:cNvSpPr>
            <a:spLocks noGrp="1"/>
          </p:cNvSpPr>
          <p:nvPr>
            <p:ph type="sldNum" sz="quarter" idx="3"/>
          </p:nvPr>
        </p:nvSpPr>
        <p:spPr>
          <a:xfrm>
            <a:off x="3897513" y="8829676"/>
            <a:ext cx="2982742" cy="466725"/>
          </a:xfrm>
          <a:prstGeom prst="rect">
            <a:avLst/>
          </a:prstGeom>
        </p:spPr>
        <p:txBody>
          <a:bodyPr vert="horz" lIns="91440" tIns="45720" rIns="91440" bIns="45720" rtlCol="0" anchor="b"/>
          <a:lstStyle>
            <a:lvl1pPr algn="r">
              <a:defRPr sz="1200"/>
            </a:lvl1pPr>
          </a:lstStyle>
          <a:p>
            <a:fld id="{81F94621-E0B1-4EB0-BF6F-510754D0C6C6}" type="slidenum">
              <a:rPr lang="es-CL" smtClean="0"/>
              <a:t>‹Nº›</a:t>
            </a:fld>
            <a:endParaRPr lang="es-CL"/>
          </a:p>
        </p:txBody>
      </p:sp>
    </p:spTree>
    <p:extLst>
      <p:ext uri="{BB962C8B-B14F-4D97-AF65-F5344CB8AC3E}">
        <p14:creationId xmlns:p14="http://schemas.microsoft.com/office/powerpoint/2010/main" val="23948715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82119" cy="466434"/>
          </a:xfrm>
          <a:prstGeom prst="rect">
            <a:avLst/>
          </a:prstGeom>
        </p:spPr>
        <p:txBody>
          <a:bodyPr vert="horz" lIns="93177" tIns="46589" rIns="93177" bIns="46589" rtlCol="0"/>
          <a:lstStyle>
            <a:lvl1pPr algn="l">
              <a:defRPr sz="1200"/>
            </a:lvl1pPr>
          </a:lstStyle>
          <a:p>
            <a:endParaRPr lang="es-CL"/>
          </a:p>
        </p:txBody>
      </p:sp>
      <p:sp>
        <p:nvSpPr>
          <p:cNvPr id="3" name="Marcador de fecha 2"/>
          <p:cNvSpPr>
            <a:spLocks noGrp="1"/>
          </p:cNvSpPr>
          <p:nvPr>
            <p:ph type="dt" idx="1"/>
          </p:nvPr>
        </p:nvSpPr>
        <p:spPr>
          <a:xfrm>
            <a:off x="3898102" y="0"/>
            <a:ext cx="2982119" cy="466434"/>
          </a:xfrm>
          <a:prstGeom prst="rect">
            <a:avLst/>
          </a:prstGeom>
        </p:spPr>
        <p:txBody>
          <a:bodyPr vert="horz" lIns="93177" tIns="46589" rIns="93177" bIns="46589" rtlCol="0"/>
          <a:lstStyle>
            <a:lvl1pPr algn="r">
              <a:defRPr sz="1200"/>
            </a:lvl1pPr>
          </a:lstStyle>
          <a:p>
            <a:fld id="{44E135EF-27D3-4E0B-AD49-3B498DE80BAB}" type="datetimeFigureOut">
              <a:rPr lang="es-CL" smtClean="0"/>
              <a:t>17-12-2019</a:t>
            </a:fld>
            <a:endParaRPr lang="es-CL"/>
          </a:p>
        </p:txBody>
      </p:sp>
      <p:sp>
        <p:nvSpPr>
          <p:cNvPr id="4" name="Marcador de imagen de diapositiva 3"/>
          <p:cNvSpPr>
            <a:spLocks noGrp="1" noRot="1" noChangeAspect="1"/>
          </p:cNvSpPr>
          <p:nvPr>
            <p:ph type="sldImg" idx="2"/>
          </p:nvPr>
        </p:nvSpPr>
        <p:spPr>
          <a:xfrm>
            <a:off x="654050" y="1162050"/>
            <a:ext cx="5573713" cy="3136900"/>
          </a:xfrm>
          <a:prstGeom prst="rect">
            <a:avLst/>
          </a:prstGeom>
          <a:noFill/>
          <a:ln w="12700">
            <a:solidFill>
              <a:prstClr val="black"/>
            </a:solidFill>
          </a:ln>
        </p:spPr>
        <p:txBody>
          <a:bodyPr vert="horz" lIns="93177" tIns="46589" rIns="93177" bIns="46589" rtlCol="0" anchor="ctr"/>
          <a:lstStyle/>
          <a:p>
            <a:endParaRPr lang="es-CL"/>
          </a:p>
        </p:txBody>
      </p:sp>
      <p:sp>
        <p:nvSpPr>
          <p:cNvPr id="5" name="Marcador de notas 4"/>
          <p:cNvSpPr>
            <a:spLocks noGrp="1"/>
          </p:cNvSpPr>
          <p:nvPr>
            <p:ph type="body" sz="quarter" idx="3"/>
          </p:nvPr>
        </p:nvSpPr>
        <p:spPr>
          <a:xfrm>
            <a:off x="688182" y="4473892"/>
            <a:ext cx="5505450" cy="3660458"/>
          </a:xfrm>
          <a:prstGeom prst="rect">
            <a:avLst/>
          </a:prstGeom>
        </p:spPr>
        <p:txBody>
          <a:bodyPr vert="horz" lIns="93177" tIns="46589" rIns="93177" bIns="46589"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6" name="Marcador de pie de página 5"/>
          <p:cNvSpPr>
            <a:spLocks noGrp="1"/>
          </p:cNvSpPr>
          <p:nvPr>
            <p:ph type="ftr" sz="quarter" idx="4"/>
          </p:nvPr>
        </p:nvSpPr>
        <p:spPr>
          <a:xfrm>
            <a:off x="0" y="8829968"/>
            <a:ext cx="2982119" cy="466433"/>
          </a:xfrm>
          <a:prstGeom prst="rect">
            <a:avLst/>
          </a:prstGeom>
        </p:spPr>
        <p:txBody>
          <a:bodyPr vert="horz" lIns="93177" tIns="46589" rIns="93177" bIns="46589"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98102" y="8829968"/>
            <a:ext cx="2982119" cy="466433"/>
          </a:xfrm>
          <a:prstGeom prst="rect">
            <a:avLst/>
          </a:prstGeom>
        </p:spPr>
        <p:txBody>
          <a:bodyPr vert="horz" lIns="93177" tIns="46589" rIns="93177" bIns="46589" rtlCol="0" anchor="b"/>
          <a:lstStyle>
            <a:lvl1pPr algn="r">
              <a:defRPr sz="1200"/>
            </a:lvl1pPr>
          </a:lstStyle>
          <a:p>
            <a:fld id="{34A353EF-D1B3-4424-84D3-19856B0D43BA}" type="slidenum">
              <a:rPr lang="es-CL" smtClean="0"/>
              <a:t>‹Nº›</a:t>
            </a:fld>
            <a:endParaRPr lang="es-CL"/>
          </a:p>
        </p:txBody>
      </p:sp>
    </p:spTree>
    <p:extLst>
      <p:ext uri="{BB962C8B-B14F-4D97-AF65-F5344CB8AC3E}">
        <p14:creationId xmlns:p14="http://schemas.microsoft.com/office/powerpoint/2010/main" val="1806146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D926B774-9EB1-EE40-B33C-E18A50740C91}" type="slidenum">
              <a:rPr lang="es-ES" smtClean="0"/>
              <a:t>1</a:t>
            </a:fld>
            <a:endParaRPr lang="es-ES"/>
          </a:p>
        </p:txBody>
      </p:sp>
    </p:spTree>
    <p:extLst>
      <p:ext uri="{BB962C8B-B14F-4D97-AF65-F5344CB8AC3E}">
        <p14:creationId xmlns:p14="http://schemas.microsoft.com/office/powerpoint/2010/main" val="3597660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31774">
              <a:defRPr/>
            </a:pPr>
            <a:r>
              <a:rPr lang="es-MX" dirty="0" smtClean="0"/>
              <a:t>Existe una realidad</a:t>
            </a:r>
            <a:r>
              <a:rPr lang="es-MX" baseline="0" dirty="0" smtClean="0"/>
              <a:t> evidente de la que nos tenemos que hacer cargo.</a:t>
            </a:r>
          </a:p>
          <a:p>
            <a:r>
              <a:rPr lang="es-CL" dirty="0" smtClean="0"/>
              <a:t>La</a:t>
            </a:r>
            <a:r>
              <a:rPr lang="es-CL" baseline="0" dirty="0" smtClean="0"/>
              <a:t> sostenibilidad va de la mano con una mejor calidad de vida, en la cual todos los actores económicos de la sociedad tienen un grano de arena que aportar para que esta calidad de vida pueda mejorar. Esto no es sólo de “aportar económicamente” a algo, sino que más bien, tiene que ver con una mejor forma de hacer las cosas, por un lado, y por el otro con que en toda la cadena de producción se consideren los tres pilares fundamentales del desarrollo sostenible: cuidado del medio ambiente, crecimiento económico y desarrollo social.</a:t>
            </a:r>
            <a:endParaRPr lang="es-CL" dirty="0"/>
          </a:p>
        </p:txBody>
      </p:sp>
      <p:sp>
        <p:nvSpPr>
          <p:cNvPr id="4" name="Marcador de número de diapositiva 3"/>
          <p:cNvSpPr>
            <a:spLocks noGrp="1"/>
          </p:cNvSpPr>
          <p:nvPr>
            <p:ph type="sldNum" sz="quarter" idx="10"/>
          </p:nvPr>
        </p:nvSpPr>
        <p:spPr/>
        <p:txBody>
          <a:bodyPr/>
          <a:lstStyle/>
          <a:p>
            <a:fld id="{34A353EF-D1B3-4424-84D3-19856B0D43BA}" type="slidenum">
              <a:rPr lang="es-CL" smtClean="0"/>
              <a:t>10</a:t>
            </a:fld>
            <a:endParaRPr lang="es-CL"/>
          </a:p>
        </p:txBody>
      </p:sp>
    </p:spTree>
    <p:extLst>
      <p:ext uri="{BB962C8B-B14F-4D97-AF65-F5344CB8AC3E}">
        <p14:creationId xmlns:p14="http://schemas.microsoft.com/office/powerpoint/2010/main" val="4245803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31774">
              <a:defRPr/>
            </a:pPr>
            <a:endParaRPr lang="es-CL" dirty="0"/>
          </a:p>
          <a:p>
            <a:pPr defTabSz="931774">
              <a:defRPr/>
            </a:pPr>
            <a:r>
              <a:rPr lang="es-CL" dirty="0"/>
              <a:t>Comisión Mundial sobre Medio Ambiente y el Desarrollo (Comisión </a:t>
            </a:r>
            <a:r>
              <a:rPr lang="es-CL" dirty="0" err="1"/>
              <a:t>Brundtland</a:t>
            </a:r>
            <a:r>
              <a:rPr lang="es-CL" dirty="0"/>
              <a:t>), 1987, Nuestro Futuro Común, Oxford </a:t>
            </a:r>
            <a:r>
              <a:rPr lang="es-CL" dirty="0" err="1"/>
              <a:t>University</a:t>
            </a:r>
            <a:r>
              <a:rPr lang="es-CL" dirty="0"/>
              <a:t> </a:t>
            </a:r>
            <a:r>
              <a:rPr lang="es-CL" dirty="0" err="1"/>
              <a:t>Press</a:t>
            </a:r>
            <a:r>
              <a:rPr lang="es-CL" dirty="0"/>
              <a:t>, Oxford, </a:t>
            </a:r>
            <a:r>
              <a:rPr lang="es-CL" dirty="0" err="1"/>
              <a:t>United</a:t>
            </a:r>
            <a:r>
              <a:rPr lang="es-CL" dirty="0"/>
              <a:t> Reino).</a:t>
            </a:r>
            <a:endParaRPr lang="es-CL" dirty="0" smtClean="0"/>
          </a:p>
          <a:p>
            <a:endParaRPr lang="es-CL" dirty="0"/>
          </a:p>
        </p:txBody>
      </p:sp>
      <p:sp>
        <p:nvSpPr>
          <p:cNvPr id="4" name="Marcador de número de diapositiva 3"/>
          <p:cNvSpPr>
            <a:spLocks noGrp="1"/>
          </p:cNvSpPr>
          <p:nvPr>
            <p:ph type="sldNum" sz="quarter" idx="10"/>
          </p:nvPr>
        </p:nvSpPr>
        <p:spPr/>
        <p:txBody>
          <a:bodyPr/>
          <a:lstStyle/>
          <a:p>
            <a:fld id="{34A353EF-D1B3-4424-84D3-19856B0D43BA}" type="slidenum">
              <a:rPr lang="es-CL" smtClean="0"/>
              <a:t>2</a:t>
            </a:fld>
            <a:endParaRPr lang="es-CL"/>
          </a:p>
        </p:txBody>
      </p:sp>
    </p:spTree>
    <p:extLst>
      <p:ext uri="{BB962C8B-B14F-4D97-AF65-F5344CB8AC3E}">
        <p14:creationId xmlns:p14="http://schemas.microsoft.com/office/powerpoint/2010/main" val="1851630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465887">
              <a:defRPr/>
            </a:pPr>
            <a:r>
              <a:rPr lang="es-CL" dirty="0"/>
              <a:t>La </a:t>
            </a:r>
            <a:r>
              <a:rPr lang="es-CL" dirty="0" smtClean="0"/>
              <a:t>Sostenibilidad </a:t>
            </a:r>
            <a:r>
              <a:rPr lang="es-CL" dirty="0"/>
              <a:t>está compuesta por tres </a:t>
            </a:r>
            <a:r>
              <a:rPr lang="es-CL" i="1" dirty="0"/>
              <a:t>pilares fundamentales.  </a:t>
            </a:r>
            <a:r>
              <a:rPr lang="es-CL" dirty="0"/>
              <a:t>Estos son: el </a:t>
            </a:r>
            <a:r>
              <a:rPr lang="es-CL" i="1" dirty="0"/>
              <a:t>crecimiento económico</a:t>
            </a:r>
            <a:r>
              <a:rPr lang="es-CL" dirty="0"/>
              <a:t>, la </a:t>
            </a:r>
            <a:r>
              <a:rPr lang="es-CL" i="1" dirty="0"/>
              <a:t>protección del medioambiente</a:t>
            </a:r>
            <a:r>
              <a:rPr lang="es-CL" dirty="0"/>
              <a:t> y el </a:t>
            </a:r>
            <a:r>
              <a:rPr lang="es-CL" i="1" dirty="0"/>
              <a:t>desarrollo social</a:t>
            </a:r>
            <a:r>
              <a:rPr lang="es-CL" dirty="0"/>
              <a:t>. </a:t>
            </a:r>
            <a:endParaRPr lang="es-CL" dirty="0" smtClean="0"/>
          </a:p>
          <a:p>
            <a:pPr defTabSz="465887">
              <a:defRPr/>
            </a:pPr>
            <a:endParaRPr lang="es-CL" dirty="0" smtClean="0"/>
          </a:p>
          <a:p>
            <a:pPr defTabSz="465887">
              <a:defRPr/>
            </a:pPr>
            <a:r>
              <a:rPr lang="es-CL" dirty="0" smtClean="0"/>
              <a:t>La sostenibilidad no sólo trata de preocuparnos</a:t>
            </a:r>
            <a:r>
              <a:rPr lang="es-CL" baseline="0" dirty="0" smtClean="0"/>
              <a:t> del cuidado del medio ambiente, sino que también incluye otros aspectos importantes como el crecimiento económico y el desarrollo social, componentes claves de un desarrollo que nos involucra a todos.</a:t>
            </a:r>
            <a:endParaRPr lang="es-CL" dirty="0" smtClean="0"/>
          </a:p>
        </p:txBody>
      </p:sp>
      <p:sp>
        <p:nvSpPr>
          <p:cNvPr id="4" name="Marcador de número de diapositiva 3"/>
          <p:cNvSpPr>
            <a:spLocks noGrp="1"/>
          </p:cNvSpPr>
          <p:nvPr>
            <p:ph type="sldNum" sz="quarter" idx="10"/>
          </p:nvPr>
        </p:nvSpPr>
        <p:spPr/>
        <p:txBody>
          <a:bodyPr/>
          <a:lstStyle/>
          <a:p>
            <a:fld id="{D926B774-9EB1-EE40-B33C-E18A50740C91}" type="slidenum">
              <a:rPr lang="es-ES" smtClean="0"/>
              <a:t>3</a:t>
            </a:fld>
            <a:endParaRPr lang="es-ES"/>
          </a:p>
        </p:txBody>
      </p:sp>
    </p:spTree>
    <p:extLst>
      <p:ext uri="{BB962C8B-B14F-4D97-AF65-F5344CB8AC3E}">
        <p14:creationId xmlns:p14="http://schemas.microsoft.com/office/powerpoint/2010/main" val="782874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31750">
              <a:defRPr/>
            </a:pPr>
            <a:r>
              <a:rPr lang="es-CL" dirty="0" smtClean="0"/>
              <a:t>Es un compromiso mundial,</a:t>
            </a:r>
            <a:r>
              <a:rPr lang="es-CL" baseline="0" dirty="0" smtClean="0"/>
              <a:t> y Chile no está exento de éste.</a:t>
            </a:r>
          </a:p>
          <a:p>
            <a:pPr defTabSz="931750">
              <a:defRPr/>
            </a:pPr>
            <a:endParaRPr lang="es-CL" dirty="0" smtClean="0"/>
          </a:p>
          <a:p>
            <a:pPr defTabSz="931750">
              <a:defRPr/>
            </a:pPr>
            <a:r>
              <a:rPr lang="es-CL" dirty="0" smtClean="0"/>
              <a:t>Chile, como miembro de la ONU, en el año 2015</a:t>
            </a:r>
            <a:r>
              <a:rPr lang="es-CL" baseline="0" dirty="0" smtClean="0"/>
              <a:t> se comprometió a cumplir la Agenda 2030 para el Desarrollo Sostenible. ¿Qué rol cumple la minería en ellos? </a:t>
            </a:r>
            <a:endParaRPr lang="es-CL" dirty="0" smtClean="0"/>
          </a:p>
          <a:p>
            <a:endParaRPr lang="es-CL" baseline="0" dirty="0" smtClean="0"/>
          </a:p>
          <a:p>
            <a:r>
              <a:rPr lang="es-CL" i="1" dirty="0"/>
              <a:t>Para que nuestro país crezca sostenidamente necesitamos avanzar varios desafíos ODS. Uno de nuestros focos, dentro de los objetivos en que la minería se ha comprometido y ha mostrado un aporte, es en el trabajo y desarrollo de capital humano. Necesitamos focalizar nuestros esfuerzos en seguir avanzando en mayor inclusión, diversidad, formación de calidad y pertinencia. Ese es nuestro compromiso.</a:t>
            </a:r>
          </a:p>
          <a:p>
            <a:endParaRPr lang="es-CL" dirty="0"/>
          </a:p>
          <a:p>
            <a:r>
              <a:rPr lang="es-CL" b="1" dirty="0"/>
              <a:t>Objetivos de Desarrollo Sostenible</a:t>
            </a:r>
            <a:endParaRPr lang="es-CL" dirty="0"/>
          </a:p>
          <a:p>
            <a:r>
              <a:rPr lang="es-CL" b="1" dirty="0"/>
              <a:t> </a:t>
            </a:r>
            <a:endParaRPr lang="es-CL" dirty="0"/>
          </a:p>
          <a:p>
            <a:pPr marL="174708" indent="-174708">
              <a:buFontTx/>
              <a:buChar char="-"/>
            </a:pPr>
            <a:r>
              <a:rPr lang="es-CL" dirty="0"/>
              <a:t>El desarrollo sostenible es un compromiso del país que nos involucra a todos. Chile, como miembro de la ONU, en el año 2015 se comprometió a cumplir la Agenda 2030 para el desarrollo sostenible, que consta de 17 objetivos y 169 metas.</a:t>
            </a:r>
          </a:p>
          <a:p>
            <a:pPr marL="174708" indent="-174708">
              <a:buFontTx/>
              <a:buChar char="-"/>
            </a:pPr>
            <a:endParaRPr lang="es-CL" dirty="0"/>
          </a:p>
          <a:p>
            <a:r>
              <a:rPr lang="es-CL" dirty="0"/>
              <a:t>-	Para poder trabajar en cada uno de ellos es indispensable que todos entendamos lo mismo, de manera de realizar un trabajo colaborativo en el cumplimiento de esas metas y objetivos.</a:t>
            </a:r>
          </a:p>
          <a:p>
            <a:r>
              <a:rPr lang="es-CL" dirty="0"/>
              <a:t>-	En esto la minería juega un rol muy importante, aunque muchos no lo crean.  La minería está lejos de ser un obstáculo, como muchos se empeñan en hacer creer, constituye en sí un motor para el desarrollo sostenible.</a:t>
            </a:r>
          </a:p>
          <a:p>
            <a:r>
              <a:rPr lang="es-CL" dirty="0"/>
              <a:t> </a:t>
            </a:r>
          </a:p>
          <a:p>
            <a:r>
              <a:rPr lang="es-CL" dirty="0"/>
              <a:t>- De  los 17 objetivos de desarrollo sostenible, la minería contribuye activamente en:</a:t>
            </a:r>
          </a:p>
          <a:p>
            <a:r>
              <a:rPr lang="es-CL" dirty="0"/>
              <a:t> </a:t>
            </a:r>
          </a:p>
          <a:p>
            <a:r>
              <a:rPr lang="es-CL" dirty="0"/>
              <a:t>Crecimiento económico: </a:t>
            </a:r>
          </a:p>
          <a:p>
            <a:r>
              <a:rPr lang="es-CL" dirty="0"/>
              <a:t>Objetivos n°1: fin de la pobreza</a:t>
            </a:r>
          </a:p>
          <a:p>
            <a:r>
              <a:rPr lang="es-CL" dirty="0"/>
              <a:t>Objetivo n°8: trabajo decente y crecimiento</a:t>
            </a:r>
          </a:p>
          <a:p>
            <a:r>
              <a:rPr lang="es-CL" dirty="0"/>
              <a:t>Objetivo n°9: industria, innovación e infraestructura, donde el aporte de la minería es indiscutible. </a:t>
            </a:r>
          </a:p>
          <a:p>
            <a:r>
              <a:rPr lang="es-CL" dirty="0"/>
              <a:t> </a:t>
            </a:r>
          </a:p>
          <a:p>
            <a:r>
              <a:rPr lang="es-CL" dirty="0"/>
              <a:t>Desarrollo social:</a:t>
            </a:r>
          </a:p>
          <a:p>
            <a:r>
              <a:rPr lang="es-CL" dirty="0"/>
              <a:t>Objetivo n°4: educación de calidad</a:t>
            </a:r>
          </a:p>
          <a:p>
            <a:pPr defTabSz="931750">
              <a:defRPr/>
            </a:pPr>
            <a:r>
              <a:rPr lang="es-CL" dirty="0"/>
              <a:t>Objetivo n°5: Lograr la igualdad entre los géneros y empoderar a todas las mujeres y las niñas</a:t>
            </a:r>
          </a:p>
          <a:p>
            <a:r>
              <a:rPr lang="es-CL" dirty="0"/>
              <a:t>Objetivo n°10: reducción de desigualdades</a:t>
            </a:r>
          </a:p>
          <a:p>
            <a:r>
              <a:rPr lang="es-CL" dirty="0"/>
              <a:t>Objetivo n°17: alianzas con otros actores</a:t>
            </a:r>
          </a:p>
          <a:p>
            <a:r>
              <a:rPr lang="es-CL" dirty="0"/>
              <a:t> </a:t>
            </a:r>
          </a:p>
          <a:p>
            <a:r>
              <a:rPr lang="es-CL" dirty="0"/>
              <a:t>Ambiental:</a:t>
            </a:r>
          </a:p>
          <a:p>
            <a:r>
              <a:rPr lang="es-CL" dirty="0"/>
              <a:t>Objetivo n°6: agua limpia</a:t>
            </a:r>
          </a:p>
          <a:p>
            <a:r>
              <a:rPr lang="es-CL" dirty="0"/>
              <a:t>Objetivo n°7: energía renovable</a:t>
            </a:r>
          </a:p>
          <a:p>
            <a:r>
              <a:rPr lang="es-CL" dirty="0"/>
              <a:t> </a:t>
            </a:r>
          </a:p>
          <a:p>
            <a:pPr lvl="0"/>
            <a:r>
              <a:rPr lang="es-CL" dirty="0"/>
              <a:t>La minería es compatible con el desarrollo sostenible. La definición de la ONU de 17 objetivos para el desarrollo sostenible es un gran avance porque permite </a:t>
            </a:r>
            <a:r>
              <a:rPr lang="es-CL" dirty="0" err="1"/>
              <a:t>objetivizar</a:t>
            </a:r>
            <a:r>
              <a:rPr lang="es-CL" dirty="0"/>
              <a:t> la discusión. No podemos decir que en todos aquellos relacionados con minería tengamos la tarea cumplida, pero sí que todos ellos forman parte de nuestra preocupación y labores diarias. El éxito depende en gran medida de nuestro esfuerzo y de la colaboración que revivamos a través de mejores  políticas públicas.</a:t>
            </a:r>
          </a:p>
          <a:p>
            <a:endParaRPr lang="es-CL" dirty="0" smtClean="0"/>
          </a:p>
          <a:p>
            <a:endParaRPr lang="es-CL" dirty="0"/>
          </a:p>
        </p:txBody>
      </p:sp>
      <p:sp>
        <p:nvSpPr>
          <p:cNvPr id="4" name="Marcador de número de diapositiva 3"/>
          <p:cNvSpPr>
            <a:spLocks noGrp="1"/>
          </p:cNvSpPr>
          <p:nvPr>
            <p:ph type="sldNum" sz="quarter" idx="10"/>
          </p:nvPr>
        </p:nvSpPr>
        <p:spPr/>
        <p:txBody>
          <a:bodyPr/>
          <a:lstStyle/>
          <a:p>
            <a:fld id="{D926B774-9EB1-EE40-B33C-E18A50740C91}" type="slidenum">
              <a:rPr lang="es-ES" smtClean="0"/>
              <a:t>4</a:t>
            </a:fld>
            <a:endParaRPr lang="es-ES"/>
          </a:p>
        </p:txBody>
      </p:sp>
    </p:spTree>
    <p:extLst>
      <p:ext uri="{BB962C8B-B14F-4D97-AF65-F5344CB8AC3E}">
        <p14:creationId xmlns:p14="http://schemas.microsoft.com/office/powerpoint/2010/main" val="3831927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smtClean="0"/>
          </a:p>
          <a:p>
            <a:r>
              <a:rPr lang="es-CL" dirty="0"/>
              <a:t>Muchos creerán que la Sustentabilidad podría parecer contradictoria con la extracción de </a:t>
            </a:r>
            <a:r>
              <a:rPr lang="es-CL" i="1" dirty="0"/>
              <a:t>recursos no renovables </a:t>
            </a:r>
            <a:r>
              <a:rPr lang="es-CL" dirty="0"/>
              <a:t>que hace la minería.  Pero en realidad, esto no es así.  ¿Por qué?  </a:t>
            </a:r>
          </a:p>
          <a:p>
            <a:pPr lvl="0"/>
            <a:endParaRPr lang="es-CL" dirty="0"/>
          </a:p>
          <a:p>
            <a:pPr lvl="0"/>
            <a:r>
              <a:rPr lang="es-CL" dirty="0"/>
              <a:t>Primero: porque las reservas mundiales de minerales no van disminuyendo, sino que van en aumentando.  Esto ocurre debido a las actividades de exploración y al desarrollo de nuevas tecnologías. </a:t>
            </a:r>
          </a:p>
          <a:p>
            <a:pPr lvl="0"/>
            <a:endParaRPr lang="es-CL" dirty="0"/>
          </a:p>
          <a:p>
            <a:r>
              <a:rPr lang="es-CL" dirty="0"/>
              <a:t>Estimación de reservas mundiales de cobre en 1970: </a:t>
            </a:r>
          </a:p>
          <a:p>
            <a:r>
              <a:rPr lang="es-CL" dirty="0"/>
              <a:t>280 millones de toneladas </a:t>
            </a:r>
          </a:p>
          <a:p>
            <a:r>
              <a:rPr lang="es-CL" dirty="0"/>
              <a:t>Producción mundial de cobre 1971 - 2016</a:t>
            </a:r>
          </a:p>
          <a:p>
            <a:r>
              <a:rPr lang="es-CL" dirty="0"/>
              <a:t>520 millones de toneladas </a:t>
            </a:r>
          </a:p>
          <a:p>
            <a:r>
              <a:rPr lang="es-CL" dirty="0"/>
              <a:t>Estimación de reservas mundiales de cobre en 2018:</a:t>
            </a:r>
          </a:p>
          <a:p>
            <a:r>
              <a:rPr lang="es-CL" dirty="0"/>
              <a:t>830 millones de toneladas</a:t>
            </a:r>
          </a:p>
          <a:p>
            <a:r>
              <a:rPr lang="es-CL" dirty="0"/>
              <a:t>Fuente: USGS</a:t>
            </a:r>
          </a:p>
          <a:p>
            <a:r>
              <a:rPr lang="es-CL" dirty="0"/>
              <a:t> </a:t>
            </a:r>
          </a:p>
          <a:p>
            <a:pPr lvl="0"/>
            <a:r>
              <a:rPr lang="es-CL" dirty="0"/>
              <a:t>Segundo: porque cuando se ha dejado de extraer un mineral determinado, no ha sido por su agotamiento, sino porque se ha descubierto uno nuevo u otra  sustancia que cumple la misma función de mejor manera o de forma más económica. </a:t>
            </a:r>
          </a:p>
          <a:p>
            <a:r>
              <a:rPr lang="es-CL" dirty="0"/>
              <a:t> </a:t>
            </a:r>
          </a:p>
          <a:p>
            <a:pPr lvl="0"/>
            <a:r>
              <a:rPr lang="es-CL" dirty="0"/>
              <a:t>Y tercero: porque la gran mayoría de los metales son reciclables.  El cobre, el oro y el hierro, por ejemplo, son reciclables en un 100%.  </a:t>
            </a:r>
          </a:p>
          <a:p>
            <a:r>
              <a:rPr lang="es-CL" dirty="0"/>
              <a:t> </a:t>
            </a:r>
          </a:p>
          <a:p>
            <a:pPr lvl="0"/>
            <a:r>
              <a:rPr lang="es-CL" dirty="0"/>
              <a:t>Podemos ver entonces, que la </a:t>
            </a:r>
            <a:r>
              <a:rPr lang="es-CL" i="1" dirty="0" err="1"/>
              <a:t>renovabilidad</a:t>
            </a:r>
            <a:r>
              <a:rPr lang="es-CL" dirty="0"/>
              <a:t> o no de un recurso es un concepto que se ha ido haciendo cada vez más relativo.  </a:t>
            </a:r>
          </a:p>
          <a:p>
            <a:r>
              <a:rPr lang="es-CL" dirty="0"/>
              <a:t> </a:t>
            </a:r>
          </a:p>
          <a:p>
            <a:pPr lvl="0"/>
            <a:r>
              <a:rPr lang="es-CL" dirty="0"/>
              <a:t>Por lo anterior, desde el punto de vista de los recursos que extrae, la minería sí puede ser compatible con el concepto de Sustentabilidad.  </a:t>
            </a:r>
          </a:p>
          <a:p>
            <a:pPr lvl="0"/>
            <a:endParaRPr lang="es-CL" dirty="0"/>
          </a:p>
          <a:p>
            <a:r>
              <a:rPr lang="es-CL" baseline="0" dirty="0" smtClean="0"/>
              <a:t>La industria de la gran minería en Chile es compatible con la sustentabilidad. Esto es parte de un imperativo, pero también va de la mano con seguir cumpliendo el compromiso de Chile con el Desarrollo sostenible. </a:t>
            </a:r>
          </a:p>
          <a:p>
            <a:endParaRPr lang="es-CL" dirty="0" smtClean="0"/>
          </a:p>
          <a:p>
            <a:endParaRPr lang="es-CL" dirty="0"/>
          </a:p>
        </p:txBody>
      </p:sp>
      <p:sp>
        <p:nvSpPr>
          <p:cNvPr id="4" name="Marcador de número de diapositiva 3"/>
          <p:cNvSpPr>
            <a:spLocks noGrp="1"/>
          </p:cNvSpPr>
          <p:nvPr>
            <p:ph type="sldNum" sz="quarter" idx="10"/>
          </p:nvPr>
        </p:nvSpPr>
        <p:spPr/>
        <p:txBody>
          <a:bodyPr/>
          <a:lstStyle/>
          <a:p>
            <a:fld id="{D926B774-9EB1-EE40-B33C-E18A50740C91}" type="slidenum">
              <a:rPr lang="es-ES" smtClean="0"/>
              <a:t>5</a:t>
            </a:fld>
            <a:endParaRPr lang="es-ES"/>
          </a:p>
        </p:txBody>
      </p:sp>
    </p:spTree>
    <p:extLst>
      <p:ext uri="{BB962C8B-B14F-4D97-AF65-F5344CB8AC3E}">
        <p14:creationId xmlns:p14="http://schemas.microsoft.com/office/powerpoint/2010/main" val="399605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CL" dirty="0" smtClean="0"/>
              <a:t>¿ Y qué puede decir la industria sobre su aporte a los pilares de desarrollo</a:t>
            </a:r>
            <a:r>
              <a:rPr lang="es-CL" baseline="0" dirty="0" smtClean="0"/>
              <a:t> sostenible. Por</a:t>
            </a:r>
            <a:r>
              <a:rPr lang="es-CL" dirty="0" smtClean="0"/>
              <a:t> </a:t>
            </a:r>
            <a:r>
              <a:rPr lang="es-CL" dirty="0"/>
              <a:t>por ejemplo, </a:t>
            </a:r>
            <a:r>
              <a:rPr lang="es-CL" dirty="0" smtClean="0"/>
              <a:t>con</a:t>
            </a:r>
            <a:r>
              <a:rPr lang="es-CL" baseline="0" dirty="0" smtClean="0"/>
              <a:t> el pilar del </a:t>
            </a:r>
            <a:r>
              <a:rPr lang="es-CL" dirty="0" smtClean="0"/>
              <a:t>crecimiento </a:t>
            </a:r>
            <a:r>
              <a:rPr lang="es-CL" dirty="0"/>
              <a:t>económico?</a:t>
            </a:r>
          </a:p>
          <a:p>
            <a:r>
              <a:rPr lang="es-CL" dirty="0"/>
              <a:t> </a:t>
            </a:r>
          </a:p>
          <a:p>
            <a:pPr lvl="0"/>
            <a:r>
              <a:rPr lang="es-CL" dirty="0" smtClean="0"/>
              <a:t>Junto al  desarrollo tecnológico se han</a:t>
            </a:r>
            <a:r>
              <a:rPr lang="es-CL" baseline="0" dirty="0" smtClean="0"/>
              <a:t> abierto nuevos espacios y</a:t>
            </a:r>
            <a:r>
              <a:rPr lang="es-CL" dirty="0" smtClean="0"/>
              <a:t> usos para los metales.</a:t>
            </a:r>
            <a:r>
              <a:rPr lang="es-CL" baseline="0" dirty="0" smtClean="0"/>
              <a:t> </a:t>
            </a:r>
            <a:r>
              <a:rPr lang="es-CL" dirty="0" smtClean="0"/>
              <a:t>Y tenemos</a:t>
            </a:r>
            <a:r>
              <a:rPr lang="es-CL" baseline="0" dirty="0" smtClean="0"/>
              <a:t> claridad que existe y </a:t>
            </a:r>
            <a:r>
              <a:rPr lang="es-CL" dirty="0" smtClean="0"/>
              <a:t> va a existir una mayor demanda de estos.</a:t>
            </a:r>
          </a:p>
          <a:p>
            <a:pPr lvl="0"/>
            <a:endParaRPr lang="es-CL" dirty="0" smtClean="0"/>
          </a:p>
          <a:p>
            <a:pPr lvl="0"/>
            <a:r>
              <a:rPr lang="es-CL" dirty="0" smtClean="0"/>
              <a:t>Esta demanda también abre nuevas oportunidades para el cobre en industrias que no son la minera</a:t>
            </a:r>
            <a:r>
              <a:rPr lang="es-CL" baseline="0" dirty="0" smtClean="0"/>
              <a:t> como</a:t>
            </a:r>
            <a:r>
              <a:rPr lang="es-CL" dirty="0" smtClean="0"/>
              <a:t>: salud y textil, quienes han aprovechado el uso de este metal a raíz de sus  propiedades anti microbianas.</a:t>
            </a:r>
            <a:r>
              <a:rPr lang="es-CL" baseline="0" dirty="0" smtClean="0"/>
              <a:t> Otros minerales como el </a:t>
            </a:r>
            <a:r>
              <a:rPr lang="es-CL" dirty="0" smtClean="0"/>
              <a:t>litio y el cobalto también tendrán un espacio amplio de acción a medida que vaya aumentando el desarrollo de la </a:t>
            </a:r>
            <a:r>
              <a:rPr lang="es-CL" dirty="0" err="1" smtClean="0"/>
              <a:t>ectromovilidad</a:t>
            </a:r>
            <a:r>
              <a:rPr lang="es-CL" dirty="0" smtClean="0"/>
              <a:t> y el almacenamiento de energía. </a:t>
            </a:r>
          </a:p>
          <a:p>
            <a:pPr lvl="0"/>
            <a:endParaRPr lang="es-CL" dirty="0" smtClean="0"/>
          </a:p>
          <a:p>
            <a:pPr lvl="0"/>
            <a:r>
              <a:rPr lang="es-CL" dirty="0" smtClean="0"/>
              <a:t>Otros cambios profundos y expansión de varias actividades como transporte, energía, comunicaciones, salud y urbanización, por nombrar algunas, hacen presagiar un incremento de la demanda por minerales. Esto augura, en parte, una larga vida para la actividad minera y una reconversión del uso de los recursos; sin duda, una buena noticia para Chile y la sostenibilidad.</a:t>
            </a:r>
          </a:p>
          <a:p>
            <a:r>
              <a:rPr lang="es-CL" dirty="0"/>
              <a:t> </a:t>
            </a:r>
          </a:p>
          <a:p>
            <a:pPr lvl="0"/>
            <a:r>
              <a:rPr lang="es-CL" dirty="0"/>
              <a:t>Con respecto al aporte al desarrollo económico y social: la actividad minera, de forma directa e indirecta, crea puestos de trabajo, aumenta las inversiones y genera crecimiento económico.</a:t>
            </a:r>
          </a:p>
          <a:p>
            <a:r>
              <a:rPr lang="es-CL" dirty="0"/>
              <a:t> </a:t>
            </a:r>
          </a:p>
          <a:p>
            <a:pPr lvl="0"/>
            <a:r>
              <a:rPr lang="es-CL" dirty="0"/>
              <a:t>Basta revisar la participación del sector minero en las exportaciones, en los ingresos fiscales, en el producto interno bruto y en otros indicadores macroeconómicos, para darse cuenta de la importancia de la minería en Chile.</a:t>
            </a:r>
          </a:p>
          <a:p>
            <a:endParaRPr lang="es-CL" dirty="0"/>
          </a:p>
        </p:txBody>
      </p:sp>
      <p:sp>
        <p:nvSpPr>
          <p:cNvPr id="4" name="Marcador de número de diapositiva 3"/>
          <p:cNvSpPr>
            <a:spLocks noGrp="1"/>
          </p:cNvSpPr>
          <p:nvPr>
            <p:ph type="sldNum" sz="quarter" idx="10"/>
          </p:nvPr>
        </p:nvSpPr>
        <p:spPr/>
        <p:txBody>
          <a:bodyPr/>
          <a:lstStyle/>
          <a:p>
            <a:fld id="{D926B774-9EB1-EE40-B33C-E18A50740C91}" type="slidenum">
              <a:rPr lang="es-ES" smtClean="0"/>
              <a:t>6</a:t>
            </a:fld>
            <a:endParaRPr lang="es-ES"/>
          </a:p>
        </p:txBody>
      </p:sp>
    </p:spTree>
    <p:extLst>
      <p:ext uri="{BB962C8B-B14F-4D97-AF65-F5344CB8AC3E}">
        <p14:creationId xmlns:p14="http://schemas.microsoft.com/office/powerpoint/2010/main" val="830845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Y, ¿sobre</a:t>
            </a:r>
            <a:r>
              <a:rPr lang="es-CL" baseline="0" dirty="0" smtClean="0"/>
              <a:t> el medio ambiente? </a:t>
            </a:r>
          </a:p>
          <a:p>
            <a:pPr defTabSz="474739">
              <a:defRPr/>
            </a:pPr>
            <a:endParaRPr lang="es-MX" baseline="0" dirty="0" smtClean="0"/>
          </a:p>
          <a:p>
            <a:pPr lvl="0"/>
            <a:r>
              <a:rPr lang="es-CL" dirty="0"/>
              <a:t>La actividad minera, por sus dimensiones y procesos, tiene impactos económicos, medioambientales y sociales en los territorios en que se desarrolla.  Estos pueden ser positivos, pero también negativos.  </a:t>
            </a:r>
          </a:p>
          <a:p>
            <a:r>
              <a:rPr lang="es-ES" dirty="0"/>
              <a:t> </a:t>
            </a:r>
            <a:endParaRPr lang="es-CL" dirty="0"/>
          </a:p>
          <a:p>
            <a:pPr lvl="0"/>
            <a:r>
              <a:rPr lang="es-ES" dirty="0"/>
              <a:t>Al evaluar el desempeño del sector minero en el pasado, aplicándole los criterios medioambientales actuales, se debe reconocer que el balance no es bueno.  </a:t>
            </a:r>
            <a:endParaRPr lang="es-CL" dirty="0"/>
          </a:p>
          <a:p>
            <a:r>
              <a:rPr lang="es-CL" dirty="0"/>
              <a:t> </a:t>
            </a:r>
          </a:p>
          <a:p>
            <a:pPr lvl="0"/>
            <a:r>
              <a:rPr lang="es-CL" dirty="0"/>
              <a:t>Sin embargo, los impactos negativos de la minería en el medioambiente son cada vez menores, gracias a una mejor legislación, a nuevas tecnologías y a estándares que se auto imponen las empresas.  </a:t>
            </a:r>
          </a:p>
          <a:p>
            <a:r>
              <a:rPr lang="es-CL" dirty="0"/>
              <a:t> </a:t>
            </a:r>
          </a:p>
          <a:p>
            <a:pPr lvl="0"/>
            <a:r>
              <a:rPr lang="es-CL" dirty="0"/>
              <a:t>Los impactos de la actividad minera son previamente evaluados y abordados a través de mitigaciones y compensaciones.   Es difícil imaginar otra actividad sometida a tantas regulaciones, permisos y fiscalizaciones.  </a:t>
            </a:r>
          </a:p>
          <a:p>
            <a:r>
              <a:rPr lang="es-CL" dirty="0"/>
              <a:t>Más de 1.000 permisos antes de entrar en funcionamiento, ante más de 30 entidades públicas involucradas son necesarios para un proyecto minero grande.  </a:t>
            </a:r>
          </a:p>
          <a:p>
            <a:pPr defTabSz="474739">
              <a:defRPr/>
            </a:pPr>
            <a:endParaRPr lang="es-CL" baseline="0" dirty="0" smtClean="0"/>
          </a:p>
          <a:p>
            <a:pPr defTabSz="474739">
              <a:defRPr/>
            </a:pPr>
            <a:r>
              <a:rPr lang="es-CL" dirty="0"/>
              <a:t>El compromiso y desempeño es cada vez mejor, lo que se debe a tres factores principales:  una mejor legislación, estándares que se auto imponen las empresas y nuevas tecnologías.</a:t>
            </a:r>
          </a:p>
          <a:p>
            <a:pPr defTabSz="474739">
              <a:defRPr/>
            </a:pPr>
            <a:endParaRPr lang="es-MX" dirty="0"/>
          </a:p>
          <a:p>
            <a:pPr defTabSz="474739">
              <a:defRPr/>
            </a:pPr>
            <a:r>
              <a:rPr lang="es-MX" dirty="0"/>
              <a:t>Lo que nos ha permitido avanzar en:</a:t>
            </a:r>
          </a:p>
          <a:p>
            <a:pPr defTabSz="474739">
              <a:defRPr/>
            </a:pPr>
            <a:endParaRPr lang="es-CL" dirty="0" smtClean="0"/>
          </a:p>
          <a:p>
            <a:pPr marL="174708" indent="-174708" defTabSz="474739">
              <a:buFontTx/>
              <a:buChar char="-"/>
              <a:defRPr/>
            </a:pPr>
            <a:r>
              <a:rPr lang="es-CL" dirty="0" smtClean="0"/>
              <a:t>En el año 2016 el Consejo Minero hizo público sus “Principios sobre cambio climático”, que reflejan nuestros compromiso por la mitigación de las emisiones que contribuyen al cambio climático y por la adopción de medidas de adaptación ante sus efectos.  </a:t>
            </a:r>
          </a:p>
          <a:p>
            <a:pPr defTabSz="474739">
              <a:defRPr/>
            </a:pPr>
            <a:endParaRPr lang="es-CL" dirty="0" smtClean="0"/>
          </a:p>
          <a:p>
            <a:pPr defTabSz="474739">
              <a:defRPr/>
            </a:pPr>
            <a:r>
              <a:rPr lang="es-CL" dirty="0" smtClean="0"/>
              <a:t>Sobre</a:t>
            </a:r>
            <a:r>
              <a:rPr lang="es-CL" baseline="0" dirty="0" smtClean="0"/>
              <a:t> agua:</a:t>
            </a:r>
          </a:p>
          <a:p>
            <a:pPr defTabSz="474739">
              <a:defRPr/>
            </a:pPr>
            <a:endParaRPr lang="es-CL" baseline="0" dirty="0" smtClean="0"/>
          </a:p>
          <a:p>
            <a:r>
              <a:rPr lang="es-CL" dirty="0"/>
              <a:t>Aunque la leyenda negra intente responsabilizarnos de la creciente escasez de agua que se vive en gran parte del país, la verdad es que la minería consume sólo un 3% de toda el agua de fuente continental de Chile, según la misma Dirección General de Aguas.  Sin embargo, se ubica en la zona norte – centro del país, donde la insuficiencia de agua es cada vez más frecuente y existen múltiples actores que presionan la demanda por este recurso. </a:t>
            </a:r>
          </a:p>
          <a:p>
            <a:endParaRPr lang="es-CL" dirty="0"/>
          </a:p>
          <a:p>
            <a:r>
              <a:rPr lang="es-CL" dirty="0"/>
              <a:t>El uso de agua de mar representa más del 23% de nuestro consumo total y según el último informe de </a:t>
            </a:r>
            <a:r>
              <a:rPr lang="es-CL" dirty="0" err="1"/>
              <a:t>Cochilco</a:t>
            </a:r>
            <a:r>
              <a:rPr lang="es-CL" dirty="0"/>
              <a:t>, se espera que esta cifra aumente a un 43% para 2029.</a:t>
            </a:r>
            <a:endParaRPr lang="es-CL" dirty="0" smtClean="0"/>
          </a:p>
          <a:p>
            <a:pPr marL="174708" indent="-174708" defTabSz="474739">
              <a:buFontTx/>
              <a:buChar char="-"/>
              <a:defRPr/>
            </a:pPr>
            <a:endParaRPr lang="es-CL" dirty="0" smtClean="0"/>
          </a:p>
          <a:p>
            <a:pPr defTabSz="474739">
              <a:defRPr/>
            </a:pPr>
            <a:r>
              <a:rPr lang="es-CL" dirty="0" smtClean="0"/>
              <a:t>Sobre energía:</a:t>
            </a:r>
          </a:p>
          <a:p>
            <a:pPr defTabSz="474739">
              <a:defRPr/>
            </a:pPr>
            <a:endParaRPr lang="es-CL" dirty="0" smtClean="0"/>
          </a:p>
          <a:p>
            <a:pPr defTabSz="474739">
              <a:defRPr/>
            </a:pPr>
            <a:r>
              <a:rPr lang="es-CL" i="1" dirty="0" smtClean="0"/>
              <a:t>- Apoyar la adopción de medidas costo-efectivas para reducir emisiones de gases de efecto invernadero: </a:t>
            </a:r>
            <a:r>
              <a:rPr lang="es-CL" dirty="0" smtClean="0"/>
              <a:t>estamos participando en un proyecto liderado por el Ministerio de Energía que busca estimar los efectos de distintas medidas de mitigación, tanto en su aporte a la reducción de emisiones, como sus costos y beneficios sectoriales y a nivel agregado del país. </a:t>
            </a:r>
          </a:p>
          <a:p>
            <a:pPr marL="178027" indent="-178027" defTabSz="474739">
              <a:buFontTx/>
              <a:buChar char="-"/>
              <a:defRPr/>
            </a:pPr>
            <a:r>
              <a:rPr lang="es-CL" dirty="0" smtClean="0"/>
              <a:t>Las empresas de la gran minería han sido actores claves en la promoción de energías renovables a través de la contratación de suministro eléctrico con ese atributo. </a:t>
            </a:r>
          </a:p>
          <a:p>
            <a:pPr marL="178027" indent="-178027" defTabSz="474739">
              <a:buFontTx/>
              <a:buChar char="-"/>
              <a:defRPr/>
            </a:pPr>
            <a:r>
              <a:rPr lang="es-CL" dirty="0" smtClean="0"/>
              <a:t>Nuestro interés por la Eficiencia Energética se manifiesta, por ejemplo, en la suscripción en el año 2014 de un convenio entre el Consejo Minero y el Ministerio de Energía, bajo el cual nuestras empresas socias implementan y/o fortalecen Sistemas de Gestión de la Energía con estándares internacionales, incorporan la eficiencia energética en la evaluación y diseño de sus proyectos, y reportan las iniciativas implementadas y proyectadas en la materia. </a:t>
            </a:r>
          </a:p>
          <a:p>
            <a:pPr marL="178027" indent="-178027" defTabSz="474739">
              <a:buFontTx/>
              <a:buChar char="-"/>
              <a:defRPr/>
            </a:pPr>
            <a:r>
              <a:rPr lang="es-CL" dirty="0" smtClean="0"/>
              <a:t>No podemos dejar de mencionar el rol de los minerales en el almacenamiento de la electricidad, en su conducción eficiente y en la producción de paneles solares y turbinas eólicas, por dar algunos ejemplos, así como el rol que cumplirán más adelante en el desarrollo e impulso de mayor tecnología.   </a:t>
            </a:r>
          </a:p>
          <a:p>
            <a:pPr defTabSz="474739">
              <a:defRPr/>
            </a:pPr>
            <a:endParaRPr lang="es-CL" dirty="0" smtClean="0"/>
          </a:p>
          <a:p>
            <a:endParaRPr lang="es-CL" dirty="0"/>
          </a:p>
        </p:txBody>
      </p:sp>
      <p:sp>
        <p:nvSpPr>
          <p:cNvPr id="4" name="Marcador de número de diapositiva 3"/>
          <p:cNvSpPr>
            <a:spLocks noGrp="1"/>
          </p:cNvSpPr>
          <p:nvPr>
            <p:ph type="sldNum" sz="quarter" idx="10"/>
          </p:nvPr>
        </p:nvSpPr>
        <p:spPr/>
        <p:txBody>
          <a:bodyPr/>
          <a:lstStyle/>
          <a:p>
            <a:fld id="{D926B774-9EB1-EE40-B33C-E18A50740C91}" type="slidenum">
              <a:rPr lang="es-ES" smtClean="0">
                <a:solidFill>
                  <a:prstClr val="black"/>
                </a:solidFill>
              </a:rPr>
              <a:pPr/>
              <a:t>7</a:t>
            </a:fld>
            <a:endParaRPr lang="es-ES">
              <a:solidFill>
                <a:prstClr val="black"/>
              </a:solidFill>
            </a:endParaRPr>
          </a:p>
        </p:txBody>
      </p:sp>
    </p:spTree>
    <p:extLst>
      <p:ext uri="{BB962C8B-B14F-4D97-AF65-F5344CB8AC3E}">
        <p14:creationId xmlns:p14="http://schemas.microsoft.com/office/powerpoint/2010/main" val="2240756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474739">
              <a:defRPr/>
            </a:pPr>
            <a:r>
              <a:rPr lang="es-CL" dirty="0" smtClean="0"/>
              <a:t>¿Qué estamos haciendo por el desarrollo social?</a:t>
            </a:r>
          </a:p>
          <a:p>
            <a:pPr defTabSz="474739">
              <a:defRPr/>
            </a:pPr>
            <a:endParaRPr lang="es-CL" dirty="0" smtClean="0"/>
          </a:p>
          <a:p>
            <a:pPr defTabSz="474739">
              <a:defRPr/>
            </a:pPr>
            <a:r>
              <a:rPr lang="es-CL" dirty="0" smtClean="0"/>
              <a:t>Trabajo </a:t>
            </a:r>
            <a:r>
              <a:rPr lang="es-CL" dirty="0"/>
              <a:t>con comunidades y ciudadanía en general:</a:t>
            </a:r>
          </a:p>
          <a:p>
            <a:pPr defTabSz="474739">
              <a:defRPr/>
            </a:pPr>
            <a:endParaRPr lang="es-CL" dirty="0"/>
          </a:p>
          <a:p>
            <a:pPr defTabSz="474739">
              <a:defRPr/>
            </a:pPr>
            <a:r>
              <a:rPr lang="es-CL" dirty="0"/>
              <a:t>Nuestro foco está en la forma como nos relacionamos, tanto con las comunidades cercanas, como con la ciudadanía fuera de la zona minera. Con ambos el desafío es  constante y estamos conscientes que aún queda mucho por avanzar. Por un lado, el trabajo con las comunidades ha ido de la mano con relaciones tempranas, continuas y directas. En cuanto a la relación con la ciudadanía, la minería ha desarrollado canales de comunicación abiertos, transparentes e inmediatos, a través de redes sociales y portales web. También hemos cambiado la forma de acercar la minería a los chilenos. Dejamos atrás una cierta postura distante y técnica en extremo, compleja y a veces aburrida de seguir, y nos aventuramos en manera más accesible y cercana, preocupándonos para que las personas sepan más de la industria minera.  Desde dónde pueden encontrar minerales y metales que produce Chile en su vida cotidiana, “Metal Chileno en el Mundo”, hasta el perfil de nuestros trabajadores con “Héroes Mineros”. Ambos han sido ejemplos de esta nueva forma de mostrar la minería de Chile. </a:t>
            </a:r>
          </a:p>
          <a:p>
            <a:pPr defTabSz="474739">
              <a:defRPr/>
            </a:pPr>
            <a:endParaRPr lang="es-CL" dirty="0"/>
          </a:p>
          <a:p>
            <a:pPr defTabSz="474739">
              <a:defRPr/>
            </a:pPr>
            <a:r>
              <a:rPr lang="es-CL" b="1" dirty="0"/>
              <a:t>Plataforma social</a:t>
            </a:r>
          </a:p>
          <a:p>
            <a:pPr defTabSz="474739">
              <a:defRPr/>
            </a:pPr>
            <a:r>
              <a:rPr lang="es-CL" dirty="0"/>
              <a:t>Las empresas socias del Consejo Minero tienen un compromiso con el desarrollo sustentable de las comunidades cercanas a sus operaciones, proyectos y con el país. Para lo anterior ponemos a disposición pública la labor desarrollada por nuestras empresas socias en ámbitos como </a:t>
            </a:r>
            <a:r>
              <a:rPr lang="es-CL" dirty="0">
                <a:solidFill>
                  <a:schemeClr val="accent4">
                    <a:lumMod val="60000"/>
                    <a:lumOff val="40000"/>
                  </a:schemeClr>
                </a:solidFill>
              </a:rPr>
              <a:t>Educación, relacionamiento y diálogo, desarrollo integral de trabajadores, patrimonio cultural y natural, iniciativas colaborativas destacadas por su aporte al desarrollo del país, empleabilidad, calidad de vida, diversidad e inclusión. Todas estas iniciativas las pueden encontrar en nuestro sitio web: consejominero.cl</a:t>
            </a:r>
          </a:p>
          <a:p>
            <a:pPr defTabSz="474739">
              <a:defRPr/>
            </a:pPr>
            <a:endParaRPr lang="es-CL" dirty="0" smtClean="0"/>
          </a:p>
          <a:p>
            <a:endParaRPr lang="es-CL" dirty="0"/>
          </a:p>
        </p:txBody>
      </p:sp>
      <p:sp>
        <p:nvSpPr>
          <p:cNvPr id="4" name="Marcador de número de diapositiva 3"/>
          <p:cNvSpPr>
            <a:spLocks noGrp="1"/>
          </p:cNvSpPr>
          <p:nvPr>
            <p:ph type="sldNum" sz="quarter" idx="10"/>
          </p:nvPr>
        </p:nvSpPr>
        <p:spPr/>
        <p:txBody>
          <a:bodyPr/>
          <a:lstStyle/>
          <a:p>
            <a:fld id="{D926B774-9EB1-EE40-B33C-E18A50740C91}" type="slidenum">
              <a:rPr lang="es-ES" smtClean="0">
                <a:solidFill>
                  <a:prstClr val="black"/>
                </a:solidFill>
              </a:rPr>
              <a:pPr/>
              <a:t>8</a:t>
            </a:fld>
            <a:endParaRPr lang="es-ES">
              <a:solidFill>
                <a:prstClr val="black"/>
              </a:solidFill>
            </a:endParaRPr>
          </a:p>
        </p:txBody>
      </p:sp>
    </p:spTree>
    <p:extLst>
      <p:ext uri="{BB962C8B-B14F-4D97-AF65-F5344CB8AC3E}">
        <p14:creationId xmlns:p14="http://schemas.microsoft.com/office/powerpoint/2010/main" val="2057805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smtClean="0">
                <a:solidFill>
                  <a:schemeClr val="bg1"/>
                </a:solidFill>
              </a:rPr>
              <a:t>¿Es tan importante</a:t>
            </a:r>
            <a:r>
              <a:rPr lang="es-MX" b="1" baseline="0" dirty="0" smtClean="0">
                <a:solidFill>
                  <a:schemeClr val="bg1"/>
                </a:solidFill>
              </a:rPr>
              <a:t> que seamos sostenibles? ¿Por qué?</a:t>
            </a:r>
            <a:endParaRPr lang="es-MX" b="1" dirty="0" smtClean="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MX" b="1" baseline="0" dirty="0" smtClean="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b="0" baseline="0" dirty="0" smtClean="0">
                <a:solidFill>
                  <a:schemeClr val="bg1"/>
                </a:solidFill>
              </a:rPr>
              <a:t>Inversionistas:</a:t>
            </a:r>
            <a:r>
              <a:rPr lang="es-MX" b="0" dirty="0" smtClean="0">
                <a:solidFill>
                  <a:schemeClr val="bg1"/>
                </a:solidFill>
              </a:rPr>
              <a:t> </a:t>
            </a:r>
            <a:r>
              <a:rPr lang="es-MX" dirty="0" smtClean="0">
                <a:solidFill>
                  <a:schemeClr val="bg1"/>
                </a:solidFill>
              </a:rPr>
              <a:t>No sólo</a:t>
            </a:r>
            <a:r>
              <a:rPr lang="es-MX" baseline="0" dirty="0" smtClean="0">
                <a:solidFill>
                  <a:schemeClr val="bg1"/>
                </a:solidFill>
              </a:rPr>
              <a:t> a la industria minera se el exige poder cumplir con desarrollar una industria de la mano con la sostenibilidad. Hay que recordar que muchas de las faenas que operan en Chile tienen su casa matriz en otros países, donde los estándares son más altos y donde vemos una exigencia a nivel de </a:t>
            </a:r>
            <a:r>
              <a:rPr lang="es-MX" baseline="0" dirty="0" err="1" smtClean="0">
                <a:solidFill>
                  <a:schemeClr val="bg1"/>
                </a:solidFill>
              </a:rPr>
              <a:t>inversionitas</a:t>
            </a:r>
            <a:r>
              <a:rPr lang="es-MX" baseline="0" dirty="0" smtClean="0">
                <a:solidFill>
                  <a:schemeClr val="bg1"/>
                </a:solidFill>
              </a:rPr>
              <a:t> por adscribirse a programas que los ayuden a cumplir con ese propósito.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baseline="0" dirty="0" smtClean="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baseline="0" dirty="0" smtClean="0">
                <a:solidFill>
                  <a:schemeClr val="bg1"/>
                </a:solidFill>
              </a:rPr>
              <a:t>Global </a:t>
            </a:r>
            <a:r>
              <a:rPr lang="es-MX" baseline="0" dirty="0" err="1" smtClean="0">
                <a:solidFill>
                  <a:schemeClr val="bg1"/>
                </a:solidFill>
              </a:rPr>
              <a:t>Reporting</a:t>
            </a:r>
            <a:r>
              <a:rPr lang="es-MX" baseline="0" dirty="0" smtClean="0">
                <a:solidFill>
                  <a:schemeClr val="bg1"/>
                </a:solidFill>
              </a:rPr>
              <a:t> </a:t>
            </a:r>
            <a:r>
              <a:rPr lang="es-MX" baseline="0" dirty="0" err="1" smtClean="0">
                <a:solidFill>
                  <a:schemeClr val="bg1"/>
                </a:solidFill>
              </a:rPr>
              <a:t>Initiative</a:t>
            </a:r>
            <a:r>
              <a:rPr lang="es-MX" baseline="0" dirty="0" smtClean="0">
                <a:solidFill>
                  <a:schemeClr val="bg1"/>
                </a:solidFill>
              </a:rPr>
              <a:t>: </a:t>
            </a:r>
            <a:r>
              <a:rPr lang="es-MX" sz="1200" b="0" i="0" kern="1200" dirty="0" smtClean="0">
                <a:solidFill>
                  <a:schemeClr val="tx1"/>
                </a:solidFill>
                <a:effectLst/>
                <a:latin typeface="+mn-lt"/>
                <a:ea typeface="+mn-ea"/>
                <a:cs typeface="+mn-cs"/>
              </a:rPr>
              <a:t>es una institución independiente que creó el primer estándar mundial de lineamientos para la elaboración de memorias de sostenibilidad de aquellas compañías que desean evaluar su desempeño económico, ambiental y social. </a:t>
            </a:r>
            <a:endParaRPr lang="es-MX" baseline="0" dirty="0" smtClean="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MX" baseline="0" dirty="0" smtClean="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baseline="0" dirty="0" err="1" smtClean="0">
                <a:solidFill>
                  <a:schemeClr val="bg1"/>
                </a:solidFill>
              </a:rPr>
              <a:t>Carbon</a:t>
            </a:r>
            <a:r>
              <a:rPr lang="es-MX" baseline="0" dirty="0" smtClean="0">
                <a:solidFill>
                  <a:schemeClr val="bg1"/>
                </a:solidFill>
              </a:rPr>
              <a:t> </a:t>
            </a:r>
            <a:r>
              <a:rPr lang="es-MX" baseline="0" dirty="0" err="1" smtClean="0">
                <a:solidFill>
                  <a:schemeClr val="bg1"/>
                </a:solidFill>
              </a:rPr>
              <a:t>Disclousure</a:t>
            </a:r>
            <a:r>
              <a:rPr lang="es-MX" baseline="0" dirty="0" smtClean="0">
                <a:solidFill>
                  <a:schemeClr val="bg1"/>
                </a:solidFill>
              </a:rPr>
              <a:t> Project: </a:t>
            </a:r>
            <a:r>
              <a:rPr lang="es-MX" sz="1200" b="0" i="0" kern="1200" dirty="0" smtClean="0">
                <a:solidFill>
                  <a:schemeClr val="tx1"/>
                </a:solidFill>
                <a:effectLst/>
                <a:latin typeface="+mn-lt"/>
                <a:ea typeface="+mn-ea"/>
                <a:cs typeface="+mn-cs"/>
              </a:rPr>
              <a:t>El CDP es una organización con sede en el Reino Unido que apoya a empresas y ciudades para revelar el impacto ambiental de las grandes corporaciones.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smtClean="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err="1" smtClean="0">
                <a:solidFill>
                  <a:schemeClr val="bg1"/>
                </a:solidFill>
              </a:rPr>
              <a:t>Principles</a:t>
            </a:r>
            <a:r>
              <a:rPr lang="es-MX" dirty="0" smtClean="0">
                <a:solidFill>
                  <a:schemeClr val="bg1"/>
                </a:solidFill>
              </a:rPr>
              <a:t> </a:t>
            </a:r>
            <a:r>
              <a:rPr lang="es-MX" dirty="0" err="1" smtClean="0">
                <a:solidFill>
                  <a:schemeClr val="bg1"/>
                </a:solidFill>
              </a:rPr>
              <a:t>for</a:t>
            </a:r>
            <a:r>
              <a:rPr lang="es-MX" dirty="0" smtClean="0">
                <a:solidFill>
                  <a:schemeClr val="bg1"/>
                </a:solidFill>
              </a:rPr>
              <a:t> </a:t>
            </a:r>
            <a:r>
              <a:rPr lang="es-MX" dirty="0" err="1" smtClean="0">
                <a:solidFill>
                  <a:schemeClr val="bg1"/>
                </a:solidFill>
              </a:rPr>
              <a:t>responsible</a:t>
            </a:r>
            <a:r>
              <a:rPr lang="es-MX" dirty="0" smtClean="0">
                <a:solidFill>
                  <a:schemeClr val="bg1"/>
                </a:solidFill>
              </a:rPr>
              <a:t> </a:t>
            </a:r>
            <a:r>
              <a:rPr lang="es-MX" dirty="0" err="1" smtClean="0">
                <a:solidFill>
                  <a:schemeClr val="bg1"/>
                </a:solidFill>
              </a:rPr>
              <a:t>Investment</a:t>
            </a:r>
            <a:r>
              <a:rPr lang="es-MX" dirty="0" smtClean="0">
                <a:solidFill>
                  <a:schemeClr val="bg1"/>
                </a:solidFill>
              </a:rPr>
              <a:t>:</a:t>
            </a:r>
            <a:r>
              <a:rPr lang="es-MX" baseline="0" dirty="0" smtClean="0">
                <a:solidFill>
                  <a:schemeClr val="bg1"/>
                </a:solidFill>
              </a:rPr>
              <a:t>  </a:t>
            </a:r>
            <a:r>
              <a:rPr lang="es-ES" dirty="0" smtClean="0"/>
              <a:t>red internacional de inversionistas</a:t>
            </a:r>
            <a:r>
              <a:rPr lang="es-CL" dirty="0" smtClean="0"/>
              <a:t>. Fomenta</a:t>
            </a:r>
            <a:r>
              <a:rPr lang="es-CL" baseline="0" dirty="0" smtClean="0"/>
              <a:t> la inversión </a:t>
            </a:r>
            <a:r>
              <a:rPr lang="es-MX" sz="1200" b="0" i="0" kern="1200" dirty="0" smtClean="0">
                <a:solidFill>
                  <a:schemeClr val="tx1"/>
                </a:solidFill>
                <a:effectLst/>
                <a:latin typeface="+mn-lt"/>
                <a:ea typeface="+mn-ea"/>
                <a:cs typeface="+mn-cs"/>
              </a:rPr>
              <a:t>responsable como una estrategia y práctica para incorporar factores ambientales, sociales y de gobernanza (ESG) en las decisiones de inversión y la propiedad activa.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i="0" kern="1200" dirty="0" smtClean="0">
                <a:solidFill>
                  <a:schemeClr val="tx1"/>
                </a:solidFill>
                <a:effectLst/>
                <a:latin typeface="+mn-lt"/>
                <a:ea typeface="+mn-ea"/>
                <a:cs typeface="+mn-cs"/>
              </a:rPr>
              <a:t>Investor </a:t>
            </a:r>
            <a:r>
              <a:rPr lang="es-MX" sz="1200" b="0" i="0" kern="1200" dirty="0" err="1" smtClean="0">
                <a:solidFill>
                  <a:schemeClr val="tx1"/>
                </a:solidFill>
                <a:effectLst/>
                <a:latin typeface="+mn-lt"/>
                <a:ea typeface="+mn-ea"/>
                <a:cs typeface="+mn-cs"/>
              </a:rPr>
              <a:t>Mining</a:t>
            </a:r>
            <a:r>
              <a:rPr lang="es-MX" sz="1200" b="0" i="0" kern="1200" dirty="0" smtClean="0">
                <a:solidFill>
                  <a:schemeClr val="tx1"/>
                </a:solidFill>
                <a:effectLst/>
                <a:latin typeface="+mn-lt"/>
                <a:ea typeface="+mn-ea"/>
                <a:cs typeface="+mn-cs"/>
              </a:rPr>
              <a:t> and safety </a:t>
            </a:r>
            <a:r>
              <a:rPr lang="es-MX" sz="1200" b="0" i="0" kern="1200" dirty="0" err="1" smtClean="0">
                <a:solidFill>
                  <a:schemeClr val="tx1"/>
                </a:solidFill>
                <a:effectLst/>
                <a:latin typeface="+mn-lt"/>
                <a:ea typeface="+mn-ea"/>
                <a:cs typeface="+mn-cs"/>
              </a:rPr>
              <a:t>initiative</a:t>
            </a:r>
            <a:r>
              <a:rPr lang="es-MX" sz="1200" b="0" i="0" kern="1200" dirty="0" smtClean="0">
                <a:solidFill>
                  <a:schemeClr val="tx1"/>
                </a:solidFill>
                <a:effectLst/>
                <a:latin typeface="+mn-lt"/>
                <a:ea typeface="+mn-ea"/>
                <a:cs typeface="+mn-cs"/>
              </a:rPr>
              <a:t>: </a:t>
            </a:r>
            <a:r>
              <a:rPr lang="es-ES" dirty="0" smtClean="0"/>
              <a:t>La Iniciativa de seguridad de minería y relave</a:t>
            </a:r>
            <a:r>
              <a:rPr lang="es-ES" baseline="0" dirty="0" smtClean="0"/>
              <a:t> </a:t>
            </a:r>
            <a:r>
              <a:rPr lang="es-ES" dirty="0" smtClean="0"/>
              <a:t>es un compromiso dirigido por inversionistas que convoca a inversionistas institucionales activos en industrias extractivas, incluyendo</a:t>
            </a:r>
            <a:r>
              <a:rPr lang="es-ES" baseline="0" dirty="0" smtClean="0"/>
              <a:t> a </a:t>
            </a:r>
            <a:r>
              <a:rPr lang="es-ES" dirty="0" smtClean="0"/>
              <a:t>propietarios y administradores.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err="1" smtClean="0">
                <a:solidFill>
                  <a:schemeClr val="tx1"/>
                </a:solidFill>
                <a:effectLst/>
                <a:latin typeface="+mn-lt"/>
                <a:ea typeface="+mn-ea"/>
                <a:cs typeface="+mn-cs"/>
              </a:rPr>
              <a:t>Environmental</a:t>
            </a:r>
            <a:r>
              <a:rPr lang="es-ES" sz="1200" b="0" i="0" kern="1200" dirty="0" smtClean="0">
                <a:solidFill>
                  <a:schemeClr val="tx1"/>
                </a:solidFill>
                <a:effectLst/>
                <a:latin typeface="+mn-lt"/>
                <a:ea typeface="+mn-ea"/>
                <a:cs typeface="+mn-cs"/>
              </a:rPr>
              <a:t>, social, and </a:t>
            </a:r>
            <a:r>
              <a:rPr lang="es-ES" sz="1200" b="0" i="0" kern="1200" dirty="0" err="1" smtClean="0">
                <a:solidFill>
                  <a:schemeClr val="tx1"/>
                </a:solidFill>
                <a:effectLst/>
                <a:latin typeface="+mn-lt"/>
                <a:ea typeface="+mn-ea"/>
                <a:cs typeface="+mn-cs"/>
              </a:rPr>
              <a:t>governance</a:t>
            </a:r>
            <a:r>
              <a:rPr lang="es-ES" sz="1200" b="0" i="0" kern="1200" dirty="0" smtClean="0">
                <a:solidFill>
                  <a:schemeClr val="tx1"/>
                </a:solidFill>
                <a:effectLst/>
                <a:latin typeface="+mn-lt"/>
                <a:ea typeface="+mn-ea"/>
                <a:cs typeface="+mn-cs"/>
              </a:rPr>
              <a:t> (ESG):</a:t>
            </a:r>
            <a:r>
              <a:rPr lang="es-ES" sz="1200" b="0" i="0" kern="1200" baseline="0" dirty="0" smtClean="0">
                <a:solidFill>
                  <a:schemeClr val="tx1"/>
                </a:solidFill>
                <a:effectLst/>
                <a:latin typeface="+mn-lt"/>
                <a:ea typeface="+mn-ea"/>
                <a:cs typeface="+mn-cs"/>
              </a:rPr>
              <a:t> </a:t>
            </a:r>
            <a:r>
              <a:rPr lang="es-MX" sz="1200" b="0" i="0" kern="1200" dirty="0" smtClean="0">
                <a:solidFill>
                  <a:schemeClr val="tx1"/>
                </a:solidFill>
                <a:effectLst/>
                <a:latin typeface="+mn-lt"/>
                <a:ea typeface="+mn-ea"/>
                <a:cs typeface="+mn-cs"/>
              </a:rPr>
              <a:t>Los criterios ambientales, sociales y de gobernanza (ESG) son un conjunto de estándares para las operaciones de una empresa que los</a:t>
            </a:r>
            <a:r>
              <a:rPr lang="es-MX" sz="1200" b="0" i="0" kern="1200" baseline="0" dirty="0" smtClean="0">
                <a:solidFill>
                  <a:schemeClr val="tx1"/>
                </a:solidFill>
                <a:effectLst/>
                <a:latin typeface="+mn-lt"/>
                <a:ea typeface="+mn-ea"/>
                <a:cs typeface="+mn-cs"/>
              </a:rPr>
              <a:t> inversionistas </a:t>
            </a:r>
            <a:r>
              <a:rPr lang="es-MX" sz="1200" b="0" i="0" kern="1200" dirty="0" smtClean="0">
                <a:solidFill>
                  <a:schemeClr val="tx1"/>
                </a:solidFill>
                <a:effectLst/>
                <a:latin typeface="+mn-lt"/>
                <a:ea typeface="+mn-ea"/>
                <a:cs typeface="+mn-cs"/>
              </a:rPr>
              <a:t>con conciencia social utilizan para evaluar posibles inversiones.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b="0" dirty="0" smtClean="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b="0" dirty="0" smtClean="0">
                <a:solidFill>
                  <a:schemeClr val="bg1"/>
                </a:solidFill>
              </a:rPr>
              <a:t>Consumidores</a:t>
            </a:r>
            <a:r>
              <a:rPr lang="es-MX" b="0" baseline="0" dirty="0" smtClean="0">
                <a:solidFill>
                  <a:schemeClr val="bg1"/>
                </a:solidFill>
              </a:rPr>
              <a:t>:  </a:t>
            </a:r>
            <a:r>
              <a:rPr lang="es-MX" dirty="0" smtClean="0">
                <a:solidFill>
                  <a:schemeClr val="bg1"/>
                </a:solidFill>
              </a:rPr>
              <a:t>Consumo Sustentable es el uso de productos y servicios que responden a necesidades básicas y que conllevan a una mejor calidad de vida y que además minimizan el uso de recursos naturales, materias tóxicas, emisiones de desechos y contaminantes durante todo su ciclo de vida y que no comprometen las necesidades de las futuras generaciones</a:t>
            </a:r>
            <a:r>
              <a:rPr lang="es-MX" dirty="0" smtClean="0">
                <a:solidFill>
                  <a:schemeClr val="tx1"/>
                </a:solidFill>
              </a:rPr>
              <a:t>.</a:t>
            </a:r>
            <a:endParaRPr lang="es-CL" dirty="0" smtClean="0"/>
          </a:p>
          <a:p>
            <a:endParaRPr lang="es-CL" dirty="0" smtClean="0"/>
          </a:p>
          <a:p>
            <a:r>
              <a:rPr lang="es-CL" dirty="0" smtClean="0"/>
              <a:t>Políticas públicas:</a:t>
            </a:r>
            <a:r>
              <a:rPr lang="es-CL" baseline="0" dirty="0" smtClean="0"/>
              <a:t> Diferentes acciones se han ido tomando en torno a cómo podemos ser más sostenibles. Existen proyectos de ley al respecto, campañas, y medidas adoptadas por municipalidades.</a:t>
            </a:r>
            <a:endParaRPr lang="es-CL" dirty="0"/>
          </a:p>
        </p:txBody>
      </p:sp>
      <p:sp>
        <p:nvSpPr>
          <p:cNvPr id="4" name="Marcador de número de diapositiva 3"/>
          <p:cNvSpPr>
            <a:spLocks noGrp="1"/>
          </p:cNvSpPr>
          <p:nvPr>
            <p:ph type="sldNum" sz="quarter" idx="10"/>
          </p:nvPr>
        </p:nvSpPr>
        <p:spPr/>
        <p:txBody>
          <a:bodyPr/>
          <a:lstStyle/>
          <a:p>
            <a:fld id="{D926B774-9EB1-EE40-B33C-E18A50740C91}" type="slidenum">
              <a:rPr lang="es-ES" smtClean="0"/>
              <a:t>9</a:t>
            </a:fld>
            <a:endParaRPr lang="es-ES"/>
          </a:p>
        </p:txBody>
      </p:sp>
    </p:spTree>
    <p:extLst>
      <p:ext uri="{BB962C8B-B14F-4D97-AF65-F5344CB8AC3E}">
        <p14:creationId xmlns:p14="http://schemas.microsoft.com/office/powerpoint/2010/main" val="1767406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C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CL"/>
          </a:p>
        </p:txBody>
      </p:sp>
      <p:sp>
        <p:nvSpPr>
          <p:cNvPr id="4" name="Marcador de fecha 3"/>
          <p:cNvSpPr>
            <a:spLocks noGrp="1"/>
          </p:cNvSpPr>
          <p:nvPr>
            <p:ph type="dt" sz="half" idx="10"/>
          </p:nvPr>
        </p:nvSpPr>
        <p:spPr/>
        <p:txBody>
          <a:bodyPr/>
          <a:lstStyle/>
          <a:p>
            <a:fld id="{8E208C4E-B6E1-4421-ACA2-5841AB77C467}" type="datetimeFigureOut">
              <a:rPr lang="es-CL" smtClean="0"/>
              <a:t>17-12-2019</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878667A3-B621-42DC-9BD6-CC20F1AAD70E}" type="slidenum">
              <a:rPr lang="es-CL" smtClean="0"/>
              <a:t>‹Nº›</a:t>
            </a:fld>
            <a:endParaRPr lang="es-CL"/>
          </a:p>
        </p:txBody>
      </p:sp>
    </p:spTree>
    <p:extLst>
      <p:ext uri="{BB962C8B-B14F-4D97-AF65-F5344CB8AC3E}">
        <p14:creationId xmlns:p14="http://schemas.microsoft.com/office/powerpoint/2010/main" val="713609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8E208C4E-B6E1-4421-ACA2-5841AB77C467}" type="datetimeFigureOut">
              <a:rPr lang="es-CL" smtClean="0"/>
              <a:t>17-12-2019</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878667A3-B621-42DC-9BD6-CC20F1AAD70E}" type="slidenum">
              <a:rPr lang="es-CL" smtClean="0"/>
              <a:t>‹Nº›</a:t>
            </a:fld>
            <a:endParaRPr lang="es-CL"/>
          </a:p>
        </p:txBody>
      </p:sp>
    </p:spTree>
    <p:extLst>
      <p:ext uri="{BB962C8B-B14F-4D97-AF65-F5344CB8AC3E}">
        <p14:creationId xmlns:p14="http://schemas.microsoft.com/office/powerpoint/2010/main" val="2395863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8E208C4E-B6E1-4421-ACA2-5841AB77C467}" type="datetimeFigureOut">
              <a:rPr lang="es-CL" smtClean="0"/>
              <a:t>17-12-2019</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878667A3-B621-42DC-9BD6-CC20F1AAD70E}" type="slidenum">
              <a:rPr lang="es-CL" smtClean="0"/>
              <a:t>‹Nº›</a:t>
            </a:fld>
            <a:endParaRPr lang="es-CL"/>
          </a:p>
        </p:txBody>
      </p:sp>
    </p:spTree>
    <p:extLst>
      <p:ext uri="{BB962C8B-B14F-4D97-AF65-F5344CB8AC3E}">
        <p14:creationId xmlns:p14="http://schemas.microsoft.com/office/powerpoint/2010/main" val="4218458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8E208C4E-B6E1-4421-ACA2-5841AB77C467}" type="datetimeFigureOut">
              <a:rPr lang="es-CL" smtClean="0"/>
              <a:t>17-12-2019</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878667A3-B621-42DC-9BD6-CC20F1AAD70E}" type="slidenum">
              <a:rPr lang="es-CL" smtClean="0"/>
              <a:t>‹Nº›</a:t>
            </a:fld>
            <a:endParaRPr lang="es-CL"/>
          </a:p>
        </p:txBody>
      </p:sp>
    </p:spTree>
    <p:extLst>
      <p:ext uri="{BB962C8B-B14F-4D97-AF65-F5344CB8AC3E}">
        <p14:creationId xmlns:p14="http://schemas.microsoft.com/office/powerpoint/2010/main" val="1636275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8E208C4E-B6E1-4421-ACA2-5841AB77C467}" type="datetimeFigureOut">
              <a:rPr lang="es-CL" smtClean="0"/>
              <a:t>17-12-2019</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878667A3-B621-42DC-9BD6-CC20F1AAD70E}" type="slidenum">
              <a:rPr lang="es-CL" smtClean="0"/>
              <a:t>‹Nº›</a:t>
            </a:fld>
            <a:endParaRPr lang="es-CL"/>
          </a:p>
        </p:txBody>
      </p:sp>
    </p:spTree>
    <p:extLst>
      <p:ext uri="{BB962C8B-B14F-4D97-AF65-F5344CB8AC3E}">
        <p14:creationId xmlns:p14="http://schemas.microsoft.com/office/powerpoint/2010/main" val="1646913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fecha 4"/>
          <p:cNvSpPr>
            <a:spLocks noGrp="1"/>
          </p:cNvSpPr>
          <p:nvPr>
            <p:ph type="dt" sz="half" idx="10"/>
          </p:nvPr>
        </p:nvSpPr>
        <p:spPr/>
        <p:txBody>
          <a:bodyPr/>
          <a:lstStyle/>
          <a:p>
            <a:fld id="{8E208C4E-B6E1-4421-ACA2-5841AB77C467}" type="datetimeFigureOut">
              <a:rPr lang="es-CL" smtClean="0"/>
              <a:t>17-12-2019</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878667A3-B621-42DC-9BD6-CC20F1AAD70E}" type="slidenum">
              <a:rPr lang="es-CL" smtClean="0"/>
              <a:t>‹Nº›</a:t>
            </a:fld>
            <a:endParaRPr lang="es-CL"/>
          </a:p>
        </p:txBody>
      </p:sp>
    </p:spTree>
    <p:extLst>
      <p:ext uri="{BB962C8B-B14F-4D97-AF65-F5344CB8AC3E}">
        <p14:creationId xmlns:p14="http://schemas.microsoft.com/office/powerpoint/2010/main" val="2305682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Marcador de fecha 6"/>
          <p:cNvSpPr>
            <a:spLocks noGrp="1"/>
          </p:cNvSpPr>
          <p:nvPr>
            <p:ph type="dt" sz="half" idx="10"/>
          </p:nvPr>
        </p:nvSpPr>
        <p:spPr/>
        <p:txBody>
          <a:bodyPr/>
          <a:lstStyle/>
          <a:p>
            <a:fld id="{8E208C4E-B6E1-4421-ACA2-5841AB77C467}" type="datetimeFigureOut">
              <a:rPr lang="es-CL" smtClean="0"/>
              <a:t>17-12-2019</a:t>
            </a:fld>
            <a:endParaRPr lang="es-CL"/>
          </a:p>
        </p:txBody>
      </p:sp>
      <p:sp>
        <p:nvSpPr>
          <p:cNvPr id="8" name="Marcador de pie de página 7"/>
          <p:cNvSpPr>
            <a:spLocks noGrp="1"/>
          </p:cNvSpPr>
          <p:nvPr>
            <p:ph type="ftr" sz="quarter" idx="11"/>
          </p:nvPr>
        </p:nvSpPr>
        <p:spPr/>
        <p:txBody>
          <a:bodyPr/>
          <a:lstStyle/>
          <a:p>
            <a:endParaRPr lang="es-CL"/>
          </a:p>
        </p:txBody>
      </p:sp>
      <p:sp>
        <p:nvSpPr>
          <p:cNvPr id="9" name="Marcador de número de diapositiva 8"/>
          <p:cNvSpPr>
            <a:spLocks noGrp="1"/>
          </p:cNvSpPr>
          <p:nvPr>
            <p:ph type="sldNum" sz="quarter" idx="12"/>
          </p:nvPr>
        </p:nvSpPr>
        <p:spPr/>
        <p:txBody>
          <a:bodyPr/>
          <a:lstStyle/>
          <a:p>
            <a:fld id="{878667A3-B621-42DC-9BD6-CC20F1AAD70E}" type="slidenum">
              <a:rPr lang="es-CL" smtClean="0"/>
              <a:t>‹Nº›</a:t>
            </a:fld>
            <a:endParaRPr lang="es-CL"/>
          </a:p>
        </p:txBody>
      </p:sp>
    </p:spTree>
    <p:extLst>
      <p:ext uri="{BB962C8B-B14F-4D97-AF65-F5344CB8AC3E}">
        <p14:creationId xmlns:p14="http://schemas.microsoft.com/office/powerpoint/2010/main" val="4287300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fecha 2"/>
          <p:cNvSpPr>
            <a:spLocks noGrp="1"/>
          </p:cNvSpPr>
          <p:nvPr>
            <p:ph type="dt" sz="half" idx="10"/>
          </p:nvPr>
        </p:nvSpPr>
        <p:spPr/>
        <p:txBody>
          <a:bodyPr/>
          <a:lstStyle/>
          <a:p>
            <a:fld id="{8E208C4E-B6E1-4421-ACA2-5841AB77C467}" type="datetimeFigureOut">
              <a:rPr lang="es-CL" smtClean="0"/>
              <a:t>17-12-2019</a:t>
            </a:fld>
            <a:endParaRPr lang="es-CL"/>
          </a:p>
        </p:txBody>
      </p:sp>
      <p:sp>
        <p:nvSpPr>
          <p:cNvPr id="4" name="Marcador de pie de página 3"/>
          <p:cNvSpPr>
            <a:spLocks noGrp="1"/>
          </p:cNvSpPr>
          <p:nvPr>
            <p:ph type="ftr" sz="quarter" idx="11"/>
          </p:nvPr>
        </p:nvSpPr>
        <p:spPr/>
        <p:txBody>
          <a:bodyPr/>
          <a:lstStyle/>
          <a:p>
            <a:endParaRPr lang="es-CL"/>
          </a:p>
        </p:txBody>
      </p:sp>
      <p:sp>
        <p:nvSpPr>
          <p:cNvPr id="5" name="Marcador de número de diapositiva 4"/>
          <p:cNvSpPr>
            <a:spLocks noGrp="1"/>
          </p:cNvSpPr>
          <p:nvPr>
            <p:ph type="sldNum" sz="quarter" idx="12"/>
          </p:nvPr>
        </p:nvSpPr>
        <p:spPr/>
        <p:txBody>
          <a:bodyPr/>
          <a:lstStyle/>
          <a:p>
            <a:fld id="{878667A3-B621-42DC-9BD6-CC20F1AAD70E}" type="slidenum">
              <a:rPr lang="es-CL" smtClean="0"/>
              <a:t>‹Nº›</a:t>
            </a:fld>
            <a:endParaRPr lang="es-CL"/>
          </a:p>
        </p:txBody>
      </p:sp>
    </p:spTree>
    <p:extLst>
      <p:ext uri="{BB962C8B-B14F-4D97-AF65-F5344CB8AC3E}">
        <p14:creationId xmlns:p14="http://schemas.microsoft.com/office/powerpoint/2010/main" val="1534327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8E208C4E-B6E1-4421-ACA2-5841AB77C467}" type="datetimeFigureOut">
              <a:rPr lang="es-CL" smtClean="0"/>
              <a:t>17-12-2019</a:t>
            </a:fld>
            <a:endParaRPr lang="es-CL"/>
          </a:p>
        </p:txBody>
      </p:sp>
      <p:sp>
        <p:nvSpPr>
          <p:cNvPr id="3" name="Marcador de pie de página 2"/>
          <p:cNvSpPr>
            <a:spLocks noGrp="1"/>
          </p:cNvSpPr>
          <p:nvPr>
            <p:ph type="ftr" sz="quarter" idx="11"/>
          </p:nvPr>
        </p:nvSpPr>
        <p:spPr/>
        <p:txBody>
          <a:bodyPr/>
          <a:lstStyle/>
          <a:p>
            <a:endParaRPr lang="es-CL"/>
          </a:p>
        </p:txBody>
      </p:sp>
      <p:sp>
        <p:nvSpPr>
          <p:cNvPr id="4" name="Marcador de número de diapositiva 3"/>
          <p:cNvSpPr>
            <a:spLocks noGrp="1"/>
          </p:cNvSpPr>
          <p:nvPr>
            <p:ph type="sldNum" sz="quarter" idx="12"/>
          </p:nvPr>
        </p:nvSpPr>
        <p:spPr/>
        <p:txBody>
          <a:bodyPr/>
          <a:lstStyle/>
          <a:p>
            <a:fld id="{878667A3-B621-42DC-9BD6-CC20F1AAD70E}" type="slidenum">
              <a:rPr lang="es-CL" smtClean="0"/>
              <a:t>‹Nº›</a:t>
            </a:fld>
            <a:endParaRPr lang="es-CL"/>
          </a:p>
        </p:txBody>
      </p:sp>
    </p:spTree>
    <p:extLst>
      <p:ext uri="{BB962C8B-B14F-4D97-AF65-F5344CB8AC3E}">
        <p14:creationId xmlns:p14="http://schemas.microsoft.com/office/powerpoint/2010/main" val="3864310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8E208C4E-B6E1-4421-ACA2-5841AB77C467}" type="datetimeFigureOut">
              <a:rPr lang="es-CL" smtClean="0"/>
              <a:t>17-12-2019</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878667A3-B621-42DC-9BD6-CC20F1AAD70E}" type="slidenum">
              <a:rPr lang="es-CL" smtClean="0"/>
              <a:t>‹Nº›</a:t>
            </a:fld>
            <a:endParaRPr lang="es-CL"/>
          </a:p>
        </p:txBody>
      </p:sp>
    </p:spTree>
    <p:extLst>
      <p:ext uri="{BB962C8B-B14F-4D97-AF65-F5344CB8AC3E}">
        <p14:creationId xmlns:p14="http://schemas.microsoft.com/office/powerpoint/2010/main" val="623764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L"/>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8E208C4E-B6E1-4421-ACA2-5841AB77C467}" type="datetimeFigureOut">
              <a:rPr lang="es-CL" smtClean="0"/>
              <a:t>17-12-2019</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878667A3-B621-42DC-9BD6-CC20F1AAD70E}" type="slidenum">
              <a:rPr lang="es-CL" smtClean="0"/>
              <a:t>‹Nº›</a:t>
            </a:fld>
            <a:endParaRPr lang="es-CL"/>
          </a:p>
        </p:txBody>
      </p:sp>
    </p:spTree>
    <p:extLst>
      <p:ext uri="{BB962C8B-B14F-4D97-AF65-F5344CB8AC3E}">
        <p14:creationId xmlns:p14="http://schemas.microsoft.com/office/powerpoint/2010/main" val="3571733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208C4E-B6E1-4421-ACA2-5841AB77C467}" type="datetimeFigureOut">
              <a:rPr lang="es-CL" smtClean="0"/>
              <a:t>17-12-2019</a:t>
            </a:fld>
            <a:endParaRPr lang="es-C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8667A3-B621-42DC-9BD6-CC20F1AAD70E}" type="slidenum">
              <a:rPr lang="es-CL" smtClean="0"/>
              <a:t>‹Nº›</a:t>
            </a:fld>
            <a:endParaRPr lang="es-CL"/>
          </a:p>
        </p:txBody>
      </p:sp>
    </p:spTree>
    <p:extLst>
      <p:ext uri="{BB962C8B-B14F-4D97-AF65-F5344CB8AC3E}">
        <p14:creationId xmlns:p14="http://schemas.microsoft.com/office/powerpoint/2010/main" val="1066690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0.gif"/></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jpg"/><Relationship Id="rId7" Type="http://schemas.openxmlformats.org/officeDocument/2006/relationships/image" Target="../media/image15.png"/><Relationship Id="rId12"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4.jpg"/><Relationship Id="rId10" Type="http://schemas.openxmlformats.org/officeDocument/2006/relationships/image" Target="../media/image18.jpeg"/><Relationship Id="rId4" Type="http://schemas.openxmlformats.org/officeDocument/2006/relationships/image" Target="../media/image13.jpeg"/><Relationship Id="rId9" Type="http://schemas.openxmlformats.org/officeDocument/2006/relationships/image" Target="../media/image17.jpeg"/></Relationships>
</file>

<file path=ppt/slides/_rels/slide7.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jpg"/><Relationship Id="rId7" Type="http://schemas.openxmlformats.org/officeDocument/2006/relationships/image" Target="../media/image23.gif"/><Relationship Id="rId12"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jpeg"/><Relationship Id="rId5" Type="http://schemas.openxmlformats.org/officeDocument/2006/relationships/image" Target="../media/image21.png"/><Relationship Id="rId10" Type="http://schemas.openxmlformats.org/officeDocument/2006/relationships/image" Target="../media/image26.jpeg"/><Relationship Id="rId4" Type="http://schemas.openxmlformats.org/officeDocument/2006/relationships/image" Target="../media/image6.jpg"/><Relationship Id="rId9" Type="http://schemas.openxmlformats.org/officeDocument/2006/relationships/image" Target="../media/image25.jpeg"/></Relationships>
</file>

<file path=ppt/slides/_rels/slide8.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1.jpg"/><Relationship Id="rId7"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10" Type="http://schemas.openxmlformats.org/officeDocument/2006/relationships/image" Target="../media/image33.jpeg"/><Relationship Id="rId4" Type="http://schemas.openxmlformats.org/officeDocument/2006/relationships/image" Target="../media/image5.jpeg"/><Relationship Id="rId9" Type="http://schemas.openxmlformats.org/officeDocument/2006/relationships/image" Target="../media/image32.jp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jpg"/><Relationship Id="rId7" Type="http://schemas.openxmlformats.org/officeDocument/2006/relationships/image" Target="../media/image37.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6.gif"/><Relationship Id="rId5" Type="http://schemas.openxmlformats.org/officeDocument/2006/relationships/image" Target="../media/image35.png"/><Relationship Id="rId10" Type="http://schemas.openxmlformats.org/officeDocument/2006/relationships/image" Target="../media/image39.jpg"/><Relationship Id="rId4" Type="http://schemas.openxmlformats.org/officeDocument/2006/relationships/image" Target="../media/image34.jpg"/><Relationship Id="rId9"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 xmlns:a16="http://schemas.microsoft.com/office/drawing/2014/main" id="{66C2AB2D-865B-4E4F-88C5-72348DAE79FD}"/>
              </a:ext>
            </a:extLst>
          </p:cNvPr>
          <p:cNvPicPr>
            <a:picLocks noChangeAspect="1"/>
          </p:cNvPicPr>
          <p:nvPr/>
        </p:nvPicPr>
        <p:blipFill rotWithShape="1">
          <a:blip r:embed="rId3">
            <a:extLst>
              <a:ext uri="{28A0092B-C50C-407E-A947-70E740481C1C}">
                <a14:useLocalDpi xmlns:a14="http://schemas.microsoft.com/office/drawing/2010/main" val="0"/>
              </a:ext>
            </a:extLst>
          </a:blip>
          <a:srcRect l="34564" r="21057" b="92410"/>
          <a:stretch/>
        </p:blipFill>
        <p:spPr>
          <a:xfrm>
            <a:off x="-73643" y="1"/>
            <a:ext cx="12265643" cy="6930620"/>
          </a:xfrm>
          <a:prstGeom prst="rect">
            <a:avLst/>
          </a:prstGeom>
        </p:spPr>
      </p:pic>
      <p:sp>
        <p:nvSpPr>
          <p:cNvPr id="9" name="CuadroTexto 8"/>
          <p:cNvSpPr txBox="1"/>
          <p:nvPr/>
        </p:nvSpPr>
        <p:spPr>
          <a:xfrm>
            <a:off x="7792765" y="1186257"/>
            <a:ext cx="4098275" cy="2882969"/>
          </a:xfrm>
          <a:prstGeom prst="rect">
            <a:avLst/>
          </a:prstGeom>
          <a:noFill/>
        </p:spPr>
        <p:txBody>
          <a:bodyPr wrap="square" rtlCol="0">
            <a:spAutoFit/>
          </a:bodyPr>
          <a:lstStyle/>
          <a:p>
            <a:r>
              <a:rPr lang="es-ES_tradnl" sz="4267" b="1" dirty="0" smtClean="0">
                <a:solidFill>
                  <a:prstClr val="white"/>
                </a:solidFill>
              </a:rPr>
              <a:t>Minería y </a:t>
            </a:r>
            <a:r>
              <a:rPr lang="es-ES_tradnl" sz="4800" b="1" dirty="0" smtClean="0">
                <a:solidFill>
                  <a:schemeClr val="accent6">
                    <a:lumMod val="40000"/>
                    <a:lumOff val="60000"/>
                  </a:schemeClr>
                </a:solidFill>
              </a:rPr>
              <a:t>Sostenibilidad</a:t>
            </a:r>
          </a:p>
          <a:p>
            <a:endParaRPr lang="es-ES_tradnl" sz="4267" b="1" dirty="0">
              <a:solidFill>
                <a:prstClr val="white"/>
              </a:solidFill>
            </a:endParaRPr>
          </a:p>
          <a:p>
            <a:r>
              <a:rPr lang="es-MX" sz="2400" dirty="0" smtClean="0"/>
              <a:t>Y </a:t>
            </a:r>
          </a:p>
          <a:p>
            <a:endParaRPr lang="es-CL" sz="2400" dirty="0"/>
          </a:p>
        </p:txBody>
      </p:sp>
      <p:sp>
        <p:nvSpPr>
          <p:cNvPr id="19" name="11 CuadroTexto"/>
          <p:cNvSpPr txBox="1"/>
          <p:nvPr/>
        </p:nvSpPr>
        <p:spPr>
          <a:xfrm>
            <a:off x="7567212" y="5615837"/>
            <a:ext cx="4512501" cy="1077026"/>
          </a:xfrm>
          <a:prstGeom prst="rect">
            <a:avLst/>
          </a:prstGeom>
          <a:noFill/>
        </p:spPr>
        <p:txBody>
          <a:bodyPr wrap="square" rtlCol="0">
            <a:spAutoFit/>
          </a:bodyPr>
          <a:lstStyle/>
          <a:p>
            <a:pPr algn="ctr"/>
            <a:r>
              <a:rPr lang="es-CL" sz="2133" dirty="0">
                <a:solidFill>
                  <a:schemeClr val="bg1"/>
                </a:solidFill>
                <a:latin typeface="+mj-lt"/>
              </a:rPr>
              <a:t>Joaquín Villarino</a:t>
            </a:r>
          </a:p>
          <a:p>
            <a:pPr algn="ctr"/>
            <a:r>
              <a:rPr lang="es-CL" sz="2133" dirty="0">
                <a:solidFill>
                  <a:schemeClr val="bg1"/>
                </a:solidFill>
                <a:latin typeface="+mj-lt"/>
              </a:rPr>
              <a:t>Presidente Ejecutivo</a:t>
            </a:r>
          </a:p>
          <a:p>
            <a:pPr algn="ctr"/>
            <a:r>
              <a:rPr lang="es-CL" sz="2133" dirty="0">
                <a:solidFill>
                  <a:schemeClr val="bg1"/>
                </a:solidFill>
                <a:latin typeface="+mj-lt"/>
              </a:rPr>
              <a:t> Consejo Minero</a:t>
            </a:r>
          </a:p>
        </p:txBody>
      </p:sp>
      <p:sp>
        <p:nvSpPr>
          <p:cNvPr id="6" name="Rectangle 3"/>
          <p:cNvSpPr/>
          <p:nvPr/>
        </p:nvSpPr>
        <p:spPr>
          <a:xfrm>
            <a:off x="6996724" y="2814877"/>
            <a:ext cx="5195275" cy="1300867"/>
          </a:xfrm>
          <a:prstGeom prst="rect">
            <a:avLst/>
          </a:prstGeom>
          <a:solidFill>
            <a:schemeClr val="accent1">
              <a:lumMod val="60000"/>
              <a:lumOff val="40000"/>
              <a:alpha val="5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en-US" sz="3200" dirty="0" smtClean="0">
                <a:solidFill>
                  <a:srgbClr val="FFFFFF"/>
                </a:solidFill>
              </a:rPr>
              <a:t>¿</a:t>
            </a:r>
            <a:r>
              <a:rPr lang="en-US" sz="3200" dirty="0">
                <a:solidFill>
                  <a:srgbClr val="FFFFFF"/>
                </a:solidFill>
              </a:rPr>
              <a:t>P</a:t>
            </a:r>
            <a:r>
              <a:rPr lang="en-US" sz="3200" dirty="0" smtClean="0">
                <a:solidFill>
                  <a:srgbClr val="FFFFFF"/>
                </a:solidFill>
              </a:rPr>
              <a:t>odemos?</a:t>
            </a:r>
            <a:endParaRPr lang="en-US" sz="2400" dirty="0" smtClean="0">
              <a:solidFill>
                <a:srgbClr val="FFFFFF"/>
              </a:solidFill>
            </a:endParaRPr>
          </a:p>
          <a:p>
            <a:pPr algn="ctr" defTabSz="685783"/>
            <a:r>
              <a:rPr lang="en-US" sz="3200" dirty="0" smtClean="0">
                <a:solidFill>
                  <a:srgbClr val="FFFFFF"/>
                </a:solidFill>
              </a:rPr>
              <a:t>¿Por qué?</a:t>
            </a:r>
            <a:endParaRPr lang="en-US" sz="3200" dirty="0">
              <a:solidFill>
                <a:srgbClr val="FFFFFF"/>
              </a:solidFill>
            </a:endParaRPr>
          </a:p>
        </p:txBody>
      </p:sp>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630" y="193161"/>
            <a:ext cx="6400158" cy="6544300"/>
          </a:xfrm>
          <a:prstGeom prst="rect">
            <a:avLst/>
          </a:prstGeom>
        </p:spPr>
      </p:pic>
    </p:spTree>
    <p:extLst>
      <p:ext uri="{BB962C8B-B14F-4D97-AF65-F5344CB8AC3E}">
        <p14:creationId xmlns:p14="http://schemas.microsoft.com/office/powerpoint/2010/main" val="29159051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1A230117-FCBD-3444-97E8-799B08A91FBC}"/>
              </a:ext>
            </a:extLst>
          </p:cNvPr>
          <p:cNvPicPr>
            <a:picLocks noChangeAspect="1"/>
          </p:cNvPicPr>
          <p:nvPr/>
        </p:nvPicPr>
        <p:blipFill rotWithShape="1">
          <a:blip r:embed="rId3">
            <a:extLst>
              <a:ext uri="{28A0092B-C50C-407E-A947-70E740481C1C}">
                <a14:useLocalDpi xmlns:a14="http://schemas.microsoft.com/office/drawing/2010/main" val="0"/>
              </a:ext>
            </a:extLst>
          </a:blip>
          <a:srcRect l="34564" r="21057" b="92410"/>
          <a:stretch/>
        </p:blipFill>
        <p:spPr>
          <a:xfrm>
            <a:off x="1" y="-16365"/>
            <a:ext cx="12273825" cy="6955168"/>
          </a:xfrm>
          <a:prstGeom prst="rect">
            <a:avLst/>
          </a:prstGeom>
        </p:spPr>
      </p:pic>
      <p:pic>
        <p:nvPicPr>
          <p:cNvPr id="6" name="wallpaper-sized-cinemagraph-gif-www.rebeccagracephotodesign.com-http.gif" descr="wallpaper-sized-cinemagraph-gif-www.rebeccagracephotodesign.com-http.gif"/>
          <p:cNvPicPr>
            <a:picLocks/>
          </p:cNvPicPr>
          <p:nvPr/>
        </p:nvPicPr>
        <p:blipFill>
          <a:blip r:embed="rId4">
            <a:extLst/>
          </a:blip>
          <a:stretch>
            <a:fillRect/>
          </a:stretch>
        </p:blipFill>
        <p:spPr>
          <a:xfrm>
            <a:off x="160421" y="598503"/>
            <a:ext cx="11871158" cy="5725432"/>
          </a:xfrm>
          <a:prstGeom prst="rect">
            <a:avLst/>
          </a:prstGeom>
          <a:ln w="12700">
            <a:miter lim="400000"/>
          </a:ln>
        </p:spPr>
      </p:pic>
      <p:sp>
        <p:nvSpPr>
          <p:cNvPr id="8" name="CuadroTexto 7"/>
          <p:cNvSpPr txBox="1"/>
          <p:nvPr/>
        </p:nvSpPr>
        <p:spPr>
          <a:xfrm>
            <a:off x="437037" y="52646"/>
            <a:ext cx="3196171" cy="748988"/>
          </a:xfrm>
          <a:prstGeom prst="rect">
            <a:avLst/>
          </a:prstGeom>
          <a:noFill/>
        </p:spPr>
        <p:txBody>
          <a:bodyPr wrap="square" rtlCol="0">
            <a:spAutoFit/>
          </a:bodyPr>
          <a:lstStyle/>
          <a:p>
            <a:r>
              <a:rPr lang="es-CL" sz="4267" dirty="0" smtClean="0">
                <a:solidFill>
                  <a:schemeClr val="bg1"/>
                </a:solidFill>
              </a:rPr>
              <a:t>Minería</a:t>
            </a:r>
            <a:endParaRPr lang="es-CL" sz="4267" dirty="0">
              <a:solidFill>
                <a:schemeClr val="bg1"/>
              </a:solidFill>
            </a:endParaRPr>
          </a:p>
        </p:txBody>
      </p:sp>
      <p:sp>
        <p:nvSpPr>
          <p:cNvPr id="9" name="Rectángulo 8"/>
          <p:cNvSpPr/>
          <p:nvPr/>
        </p:nvSpPr>
        <p:spPr>
          <a:xfrm>
            <a:off x="326508" y="754805"/>
            <a:ext cx="4267068" cy="611244"/>
          </a:xfrm>
          <a:prstGeom prst="rect">
            <a:avLst/>
          </a:prstGeom>
          <a:solidFill>
            <a:schemeClr val="accent5">
              <a:lumMod val="75000"/>
            </a:schemeClr>
          </a:solidFill>
          <a:ln>
            <a:solidFill>
              <a:schemeClr val="accent1">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s-CL" sz="2400"/>
          </a:p>
        </p:txBody>
      </p:sp>
      <p:sp>
        <p:nvSpPr>
          <p:cNvPr id="10" name="CuadroTexto 9"/>
          <p:cNvSpPr txBox="1"/>
          <p:nvPr/>
        </p:nvSpPr>
        <p:spPr>
          <a:xfrm>
            <a:off x="-450676" y="727979"/>
            <a:ext cx="5469397" cy="502766"/>
          </a:xfrm>
          <a:prstGeom prst="rect">
            <a:avLst/>
          </a:prstGeom>
          <a:noFill/>
        </p:spPr>
        <p:txBody>
          <a:bodyPr wrap="square" rtlCol="0">
            <a:spAutoFit/>
          </a:bodyPr>
          <a:lstStyle/>
          <a:p>
            <a:pPr algn="ctr"/>
            <a:r>
              <a:rPr lang="es-CL" sz="2667" dirty="0">
                <a:solidFill>
                  <a:schemeClr val="bg1"/>
                </a:solidFill>
              </a:rPr>
              <a:t> </a:t>
            </a:r>
            <a:r>
              <a:rPr lang="es-CL" sz="2667" b="1" dirty="0" smtClean="0">
                <a:solidFill>
                  <a:schemeClr val="bg1"/>
                </a:solidFill>
              </a:rPr>
              <a:t>Somos parte de…</a:t>
            </a:r>
            <a:endParaRPr lang="es-CL" sz="2667" b="1" dirty="0">
              <a:solidFill>
                <a:schemeClr val="bg1"/>
              </a:solidFill>
            </a:endParaRPr>
          </a:p>
        </p:txBody>
      </p:sp>
      <p:sp>
        <p:nvSpPr>
          <p:cNvPr id="13" name="Rectangle 3"/>
          <p:cNvSpPr/>
          <p:nvPr/>
        </p:nvSpPr>
        <p:spPr>
          <a:xfrm>
            <a:off x="8334066" y="4082802"/>
            <a:ext cx="3259507" cy="707886"/>
          </a:xfrm>
          <a:prstGeom prst="rect">
            <a:avLst/>
          </a:prstGeom>
          <a:solidFill>
            <a:schemeClr val="accent5">
              <a:lumMod val="75000"/>
              <a:alpha val="5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2000" dirty="0">
              <a:solidFill>
                <a:schemeClr val="bg1"/>
              </a:solidFill>
            </a:endParaRPr>
          </a:p>
        </p:txBody>
      </p:sp>
      <p:sp>
        <p:nvSpPr>
          <p:cNvPr id="12" name="CuadroTexto 11"/>
          <p:cNvSpPr txBox="1"/>
          <p:nvPr/>
        </p:nvSpPr>
        <p:spPr>
          <a:xfrm>
            <a:off x="8404390" y="4376902"/>
            <a:ext cx="3429000" cy="707886"/>
          </a:xfrm>
          <a:prstGeom prst="rect">
            <a:avLst/>
          </a:prstGeom>
          <a:noFill/>
        </p:spPr>
        <p:txBody>
          <a:bodyPr wrap="square" rtlCol="0">
            <a:spAutoFit/>
          </a:bodyPr>
          <a:lstStyle/>
          <a:p>
            <a:r>
              <a:rPr lang="es-CL" sz="4000" b="1" dirty="0" smtClean="0">
                <a:solidFill>
                  <a:srgbClr val="FF3399"/>
                </a:solidFill>
                <a:latin typeface="Arial Black" panose="020B0A04020102020204" pitchFamily="34" charset="0"/>
              </a:rPr>
              <a:t>SOLUCIÓN</a:t>
            </a:r>
            <a:endParaRPr lang="es-CL" sz="4000" b="1" dirty="0">
              <a:solidFill>
                <a:srgbClr val="FF3399"/>
              </a:solidFill>
              <a:latin typeface="Arial Black" panose="020B0A04020102020204" pitchFamily="34" charset="0"/>
            </a:endParaRPr>
          </a:p>
        </p:txBody>
      </p:sp>
      <p:sp>
        <p:nvSpPr>
          <p:cNvPr id="15" name="Rectangle 3"/>
          <p:cNvSpPr/>
          <p:nvPr/>
        </p:nvSpPr>
        <p:spPr>
          <a:xfrm>
            <a:off x="4559127" y="1898827"/>
            <a:ext cx="3259507" cy="707886"/>
          </a:xfrm>
          <a:prstGeom prst="rect">
            <a:avLst/>
          </a:prstGeom>
          <a:solidFill>
            <a:schemeClr val="accent6">
              <a:lumMod val="50000"/>
              <a:alpha val="5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2000" dirty="0">
              <a:solidFill>
                <a:schemeClr val="bg1"/>
              </a:solidFill>
            </a:endParaRPr>
          </a:p>
        </p:txBody>
      </p:sp>
      <p:sp>
        <p:nvSpPr>
          <p:cNvPr id="11" name="CuadroTexto 10"/>
          <p:cNvSpPr txBox="1"/>
          <p:nvPr/>
        </p:nvSpPr>
        <p:spPr>
          <a:xfrm>
            <a:off x="4348267" y="2106054"/>
            <a:ext cx="3985799" cy="707886"/>
          </a:xfrm>
          <a:prstGeom prst="rect">
            <a:avLst/>
          </a:prstGeom>
          <a:noFill/>
        </p:spPr>
        <p:txBody>
          <a:bodyPr wrap="square" rtlCol="0">
            <a:spAutoFit/>
          </a:bodyPr>
          <a:lstStyle/>
          <a:p>
            <a:r>
              <a:rPr lang="es-CL" sz="4000" b="1" dirty="0" smtClean="0">
                <a:solidFill>
                  <a:schemeClr val="accent4">
                    <a:lumMod val="60000"/>
                    <a:lumOff val="40000"/>
                  </a:schemeClr>
                </a:solidFill>
                <a:latin typeface="Arial Black" panose="020B0A04020102020204" pitchFamily="34" charset="0"/>
              </a:rPr>
              <a:t>COMUNIDAD</a:t>
            </a:r>
            <a:endParaRPr lang="es-CL" sz="4000" b="1" dirty="0">
              <a:solidFill>
                <a:schemeClr val="accent4">
                  <a:lumMod val="60000"/>
                  <a:lumOff val="40000"/>
                </a:schemeClr>
              </a:solidFill>
              <a:latin typeface="Arial Black" panose="020B0A04020102020204" pitchFamily="34" charset="0"/>
            </a:endParaRPr>
          </a:p>
        </p:txBody>
      </p:sp>
      <p:sp>
        <p:nvSpPr>
          <p:cNvPr id="16" name="Rectangle 3"/>
          <p:cNvSpPr/>
          <p:nvPr/>
        </p:nvSpPr>
        <p:spPr>
          <a:xfrm>
            <a:off x="758847" y="3627588"/>
            <a:ext cx="3259507" cy="707886"/>
          </a:xfrm>
          <a:prstGeom prst="rect">
            <a:avLst/>
          </a:prstGeom>
          <a:solidFill>
            <a:schemeClr val="bg2">
              <a:lumMod val="25000"/>
              <a:alpha val="5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2000" dirty="0">
              <a:solidFill>
                <a:schemeClr val="bg1"/>
              </a:solidFill>
            </a:endParaRPr>
          </a:p>
        </p:txBody>
      </p:sp>
      <p:sp>
        <p:nvSpPr>
          <p:cNvPr id="3" name="CuadroTexto 2"/>
          <p:cNvSpPr txBox="1"/>
          <p:nvPr/>
        </p:nvSpPr>
        <p:spPr>
          <a:xfrm>
            <a:off x="758847" y="3829166"/>
            <a:ext cx="3429000" cy="1323439"/>
          </a:xfrm>
          <a:prstGeom prst="rect">
            <a:avLst/>
          </a:prstGeom>
          <a:noFill/>
        </p:spPr>
        <p:txBody>
          <a:bodyPr wrap="square" rtlCol="0">
            <a:spAutoFit/>
          </a:bodyPr>
          <a:lstStyle/>
          <a:p>
            <a:r>
              <a:rPr lang="es-CL" sz="4000" b="1" dirty="0" smtClean="0">
                <a:solidFill>
                  <a:srgbClr val="92D050"/>
                </a:solidFill>
                <a:latin typeface="Arial Black" panose="020B0A04020102020204" pitchFamily="34" charset="0"/>
              </a:rPr>
              <a:t>PRESENTE Y FUTURO</a:t>
            </a:r>
            <a:endParaRPr lang="es-CL" sz="4000" b="1" dirty="0">
              <a:solidFill>
                <a:srgbClr val="92D050"/>
              </a:solidFill>
              <a:latin typeface="Arial Black" panose="020B0A04020102020204" pitchFamily="34" charset="0"/>
            </a:endParaRPr>
          </a:p>
        </p:txBody>
      </p:sp>
    </p:spTree>
    <p:extLst>
      <p:ext uri="{BB962C8B-B14F-4D97-AF65-F5344CB8AC3E}">
        <p14:creationId xmlns:p14="http://schemas.microsoft.com/office/powerpoint/2010/main" val="10973428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1A230117-FCBD-3444-97E8-799B08A91FBC}"/>
              </a:ext>
            </a:extLst>
          </p:cNvPr>
          <p:cNvPicPr>
            <a:picLocks noChangeAspect="1"/>
          </p:cNvPicPr>
          <p:nvPr/>
        </p:nvPicPr>
        <p:blipFill rotWithShape="1">
          <a:blip r:embed="rId3">
            <a:extLst>
              <a:ext uri="{28A0092B-C50C-407E-A947-70E740481C1C}">
                <a14:useLocalDpi xmlns:a14="http://schemas.microsoft.com/office/drawing/2010/main" val="0"/>
              </a:ext>
            </a:extLst>
          </a:blip>
          <a:srcRect l="34564" r="21057" b="92410"/>
          <a:stretch/>
        </p:blipFill>
        <p:spPr>
          <a:xfrm>
            <a:off x="0" y="-16366"/>
            <a:ext cx="12273825" cy="6955168"/>
          </a:xfrm>
          <a:prstGeom prst="rect">
            <a:avLst/>
          </a:prstGeom>
        </p:spPr>
      </p:pic>
      <p:sp>
        <p:nvSpPr>
          <p:cNvPr id="6" name="CuadroTexto 5"/>
          <p:cNvSpPr txBox="1"/>
          <p:nvPr/>
        </p:nvSpPr>
        <p:spPr>
          <a:xfrm>
            <a:off x="1214798" y="1891558"/>
            <a:ext cx="4012661" cy="3139321"/>
          </a:xfrm>
          <a:prstGeom prst="rect">
            <a:avLst/>
          </a:prstGeom>
          <a:noFill/>
        </p:spPr>
        <p:txBody>
          <a:bodyPr wrap="square" rtlCol="0">
            <a:spAutoFit/>
          </a:bodyPr>
          <a:lstStyle/>
          <a:p>
            <a:r>
              <a:rPr lang="es-CL" sz="4000" i="1" dirty="0" smtClean="0">
                <a:solidFill>
                  <a:schemeClr val="bg1"/>
                </a:solidFill>
              </a:rPr>
              <a:t>“</a:t>
            </a:r>
            <a:r>
              <a:rPr lang="es-CL" sz="2400" i="1" dirty="0">
                <a:solidFill>
                  <a:schemeClr val="bg1"/>
                </a:solidFill>
              </a:rPr>
              <a:t>Es la capacidad de satisfacer las necesidades del presente, sin comprometer la capacidad de las futuras generaciones para satisfacer sus </a:t>
            </a:r>
            <a:r>
              <a:rPr lang="es-CL" sz="2400" i="1" dirty="0" smtClean="0">
                <a:solidFill>
                  <a:schemeClr val="bg1"/>
                </a:solidFill>
              </a:rPr>
              <a:t>propias necesidades</a:t>
            </a:r>
            <a:r>
              <a:rPr lang="es-CL" sz="4400" i="1" dirty="0" smtClean="0">
                <a:solidFill>
                  <a:schemeClr val="bg1"/>
                </a:solidFill>
              </a:rPr>
              <a:t>”.</a:t>
            </a:r>
            <a:endParaRPr lang="es-CL" sz="4400" i="1" dirty="0">
              <a:solidFill>
                <a:schemeClr val="bg1"/>
              </a:solidFill>
            </a:endParaRPr>
          </a:p>
          <a:p>
            <a:endParaRPr lang="es-CL" dirty="0"/>
          </a:p>
        </p:txBody>
      </p:sp>
      <p:sp>
        <p:nvSpPr>
          <p:cNvPr id="7" name="Título 1"/>
          <p:cNvSpPr txBox="1">
            <a:spLocks/>
          </p:cNvSpPr>
          <p:nvPr/>
        </p:nvSpPr>
        <p:spPr>
          <a:xfrm>
            <a:off x="-1371599" y="613560"/>
            <a:ext cx="8560007" cy="64807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_tradnl" sz="2800" b="1" dirty="0" smtClean="0">
                <a:solidFill>
                  <a:schemeClr val="accent6">
                    <a:lumMod val="60000"/>
                    <a:lumOff val="40000"/>
                  </a:schemeClr>
                </a:solidFill>
                <a:effectLst>
                  <a:outerShdw blurRad="38100" dist="38100" dir="2700000" algn="tl">
                    <a:srgbClr val="000000">
                      <a:alpha val="43137"/>
                    </a:srgbClr>
                  </a:outerShdw>
                </a:effectLst>
                <a:latin typeface="Arial Rounded MT Bold" panose="020F0704030504030204" pitchFamily="34" charset="0"/>
                <a:cs typeface="Helvetica"/>
              </a:rPr>
              <a:t>¿Qué es la sostenibilidad?</a:t>
            </a:r>
          </a:p>
        </p:txBody>
      </p:sp>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5611" y="1444437"/>
            <a:ext cx="5781122" cy="4033562"/>
          </a:xfrm>
          <a:prstGeom prst="rect">
            <a:avLst/>
          </a:prstGeom>
        </p:spPr>
      </p:pic>
    </p:spTree>
    <p:extLst>
      <p:ext uri="{BB962C8B-B14F-4D97-AF65-F5344CB8AC3E}">
        <p14:creationId xmlns:p14="http://schemas.microsoft.com/office/powerpoint/2010/main" val="4055381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1A230117-FCBD-3444-97E8-799B08A91FBC}"/>
              </a:ext>
            </a:extLst>
          </p:cNvPr>
          <p:cNvPicPr>
            <a:picLocks noChangeAspect="1"/>
          </p:cNvPicPr>
          <p:nvPr/>
        </p:nvPicPr>
        <p:blipFill rotWithShape="1">
          <a:blip r:embed="rId3">
            <a:extLst>
              <a:ext uri="{28A0092B-C50C-407E-A947-70E740481C1C}">
                <a14:useLocalDpi xmlns:a14="http://schemas.microsoft.com/office/drawing/2010/main" val="0"/>
              </a:ext>
            </a:extLst>
          </a:blip>
          <a:srcRect l="34564" r="21057" b="92410"/>
          <a:stretch/>
        </p:blipFill>
        <p:spPr>
          <a:xfrm>
            <a:off x="-16366" y="-16365"/>
            <a:ext cx="12273825" cy="6955168"/>
          </a:xfrm>
          <a:prstGeom prst="rect">
            <a:avLst/>
          </a:prstGeom>
        </p:spPr>
      </p:pic>
      <p:sp>
        <p:nvSpPr>
          <p:cNvPr id="8" name="Rectángulo 7"/>
          <p:cNvSpPr/>
          <p:nvPr/>
        </p:nvSpPr>
        <p:spPr>
          <a:xfrm>
            <a:off x="781387" y="317866"/>
            <a:ext cx="5655327" cy="646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buClr>
                <a:srgbClr val="19778D"/>
              </a:buClr>
            </a:pPr>
            <a:r>
              <a:rPr lang="es-CL" sz="3200" dirty="0" smtClean="0">
                <a:solidFill>
                  <a:schemeClr val="bg1"/>
                </a:solidFill>
              </a:rPr>
              <a:t>3 pilares fundamentales </a:t>
            </a:r>
            <a:endParaRPr lang="es-CL" sz="3200" dirty="0">
              <a:solidFill>
                <a:schemeClr val="bg1"/>
              </a:solidFill>
            </a:endParaRPr>
          </a:p>
        </p:txBody>
      </p:sp>
      <p:sp>
        <p:nvSpPr>
          <p:cNvPr id="9" name="Rectángulo 8"/>
          <p:cNvSpPr/>
          <p:nvPr/>
        </p:nvSpPr>
        <p:spPr>
          <a:xfrm>
            <a:off x="176268" y="940106"/>
            <a:ext cx="5247861" cy="802591"/>
          </a:xfrm>
          <a:prstGeom prst="rect">
            <a:avLst/>
          </a:prstGeom>
          <a:solidFill>
            <a:schemeClr val="accent2"/>
          </a:solidFill>
          <a:ln>
            <a:solidFill>
              <a:schemeClr val="accent2">
                <a:lumMod val="60000"/>
                <a:lumOff val="4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buClr>
                <a:srgbClr val="19778D"/>
              </a:buClr>
            </a:pPr>
            <a:r>
              <a:rPr lang="es-MX" sz="2667" b="1" dirty="0" smtClean="0">
                <a:solidFill>
                  <a:schemeClr val="bg1"/>
                </a:solidFill>
              </a:rPr>
              <a:t>De la Sostenibilidad</a:t>
            </a:r>
            <a:endParaRPr lang="es-CL" sz="2667" b="1" dirty="0"/>
          </a:p>
        </p:txBody>
      </p:sp>
      <p:pic>
        <p:nvPicPr>
          <p:cNvPr id="21" name="Imagen 20"/>
          <p:cNvPicPr>
            <a:picLocks noChangeAspect="1"/>
          </p:cNvPicPr>
          <p:nvPr/>
        </p:nvPicPr>
        <p:blipFill rotWithShape="1">
          <a:blip r:embed="rId4">
            <a:extLst>
              <a:ext uri="{28A0092B-C50C-407E-A947-70E740481C1C}">
                <a14:useLocalDpi xmlns:a14="http://schemas.microsoft.com/office/drawing/2010/main" val="0"/>
              </a:ext>
            </a:extLst>
          </a:blip>
          <a:srcRect l="18425"/>
          <a:stretch/>
        </p:blipFill>
        <p:spPr>
          <a:xfrm>
            <a:off x="1493706" y="1944958"/>
            <a:ext cx="3138322" cy="4876514"/>
          </a:xfrm>
          <a:prstGeom prst="rect">
            <a:avLst/>
          </a:prstGeom>
        </p:spPr>
      </p:pic>
      <p:pic>
        <p:nvPicPr>
          <p:cNvPr id="22" name="Imagen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6962" y="1947698"/>
            <a:ext cx="2987824" cy="4873774"/>
          </a:xfrm>
          <a:prstGeom prst="rect">
            <a:avLst/>
          </a:prstGeom>
        </p:spPr>
      </p:pic>
      <p:pic>
        <p:nvPicPr>
          <p:cNvPr id="23" name="Imagen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028" y="1944958"/>
            <a:ext cx="3145532" cy="4876514"/>
          </a:xfrm>
          <a:prstGeom prst="rect">
            <a:avLst/>
          </a:prstGeom>
        </p:spPr>
      </p:pic>
    </p:spTree>
    <p:extLst>
      <p:ext uri="{BB962C8B-B14F-4D97-AF65-F5344CB8AC3E}">
        <p14:creationId xmlns:p14="http://schemas.microsoft.com/office/powerpoint/2010/main" val="29460727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 xmlns:a16="http://schemas.microsoft.com/office/drawing/2014/main" id="{3C2F2E09-90DC-A343-813B-BDC779D33323}"/>
              </a:ext>
            </a:extLst>
          </p:cNvPr>
          <p:cNvPicPr>
            <a:picLocks noChangeAspect="1"/>
          </p:cNvPicPr>
          <p:nvPr/>
        </p:nvPicPr>
        <p:blipFill rotWithShape="1">
          <a:blip r:embed="rId3">
            <a:extLst>
              <a:ext uri="{28A0092B-C50C-407E-A947-70E740481C1C}">
                <a14:useLocalDpi xmlns:a14="http://schemas.microsoft.com/office/drawing/2010/main" val="0"/>
              </a:ext>
            </a:extLst>
          </a:blip>
          <a:srcRect l="34564" r="21057" b="92410"/>
          <a:stretch/>
        </p:blipFill>
        <p:spPr>
          <a:xfrm>
            <a:off x="-16366" y="-16365"/>
            <a:ext cx="12273825" cy="6955168"/>
          </a:xfrm>
          <a:prstGeom prst="rect">
            <a:avLst/>
          </a:prstGeom>
        </p:spPr>
      </p:pic>
      <p:sp>
        <p:nvSpPr>
          <p:cNvPr id="11" name="CuadroTexto 10"/>
          <p:cNvSpPr txBox="1"/>
          <p:nvPr/>
        </p:nvSpPr>
        <p:spPr>
          <a:xfrm>
            <a:off x="437037" y="52646"/>
            <a:ext cx="4672845" cy="748988"/>
          </a:xfrm>
          <a:prstGeom prst="rect">
            <a:avLst/>
          </a:prstGeom>
          <a:noFill/>
        </p:spPr>
        <p:txBody>
          <a:bodyPr wrap="square" rtlCol="0">
            <a:spAutoFit/>
          </a:bodyPr>
          <a:lstStyle/>
          <a:p>
            <a:r>
              <a:rPr lang="es-CL" sz="4267" dirty="0" smtClean="0">
                <a:solidFill>
                  <a:schemeClr val="bg1"/>
                </a:solidFill>
              </a:rPr>
              <a:t>Acuerdo mundial</a:t>
            </a:r>
            <a:endParaRPr lang="es-CL" sz="4267" dirty="0">
              <a:solidFill>
                <a:schemeClr val="bg1"/>
              </a:solidFill>
            </a:endParaRPr>
          </a:p>
        </p:txBody>
      </p:sp>
      <p:sp>
        <p:nvSpPr>
          <p:cNvPr id="13" name="CuadroTexto 12"/>
          <p:cNvSpPr txBox="1"/>
          <p:nvPr/>
        </p:nvSpPr>
        <p:spPr>
          <a:xfrm>
            <a:off x="-32733" y="690723"/>
            <a:ext cx="5469397" cy="913199"/>
          </a:xfrm>
          <a:prstGeom prst="rect">
            <a:avLst/>
          </a:prstGeom>
          <a:noFill/>
        </p:spPr>
        <p:txBody>
          <a:bodyPr wrap="square" rtlCol="0">
            <a:spAutoFit/>
          </a:bodyPr>
          <a:lstStyle/>
          <a:p>
            <a:pPr algn="ctr"/>
            <a:r>
              <a:rPr lang="es-CL" sz="2667" dirty="0">
                <a:solidFill>
                  <a:schemeClr val="accent6">
                    <a:lumMod val="60000"/>
                    <a:lumOff val="40000"/>
                  </a:schemeClr>
                </a:solidFill>
              </a:rPr>
              <a:t> </a:t>
            </a:r>
            <a:r>
              <a:rPr lang="es-CL" sz="2667" b="1" dirty="0" smtClean="0">
                <a:solidFill>
                  <a:schemeClr val="accent6">
                    <a:lumMod val="60000"/>
                    <a:lumOff val="40000"/>
                  </a:schemeClr>
                </a:solidFill>
              </a:rPr>
              <a:t>El compromiso con el Desarrollo Sostenible</a:t>
            </a:r>
            <a:endParaRPr lang="es-CL" sz="2667" b="1" dirty="0">
              <a:solidFill>
                <a:schemeClr val="accent6">
                  <a:lumMod val="60000"/>
                  <a:lumOff val="40000"/>
                </a:schemeClr>
              </a:solidFill>
            </a:endParaRPr>
          </a:p>
        </p:txBody>
      </p:sp>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0546" y="126938"/>
            <a:ext cx="2040770" cy="20407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3 Imagen"/>
          <p:cNvPicPr>
            <a:picLocks noChangeAspect="1"/>
          </p:cNvPicPr>
          <p:nvPr/>
        </p:nvPicPr>
        <p:blipFill>
          <a:blip r:embed="rId5" cstate="print">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8370992" y="-16365"/>
            <a:ext cx="3886467" cy="6955168"/>
          </a:xfrm>
          <a:prstGeom prst="rect">
            <a:avLst/>
          </a:prstGeom>
          <a:effectLst>
            <a:outerShdw blurRad="50800" dist="38100" dir="5400000" algn="t" rotWithShape="0">
              <a:prstClr val="black">
                <a:alpha val="40000"/>
              </a:prstClr>
            </a:outerShdw>
          </a:effectLst>
        </p:spPr>
      </p:pic>
      <p:pic>
        <p:nvPicPr>
          <p:cNvPr id="16" name="Imagen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3683" y="1744410"/>
            <a:ext cx="5047103" cy="5053905"/>
          </a:xfrm>
          <a:prstGeom prst="rect">
            <a:avLst/>
          </a:prstGeom>
        </p:spPr>
      </p:pic>
    </p:spTree>
    <p:extLst>
      <p:ext uri="{BB962C8B-B14F-4D97-AF65-F5344CB8AC3E}">
        <p14:creationId xmlns:p14="http://schemas.microsoft.com/office/powerpoint/2010/main" val="8963377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2BBC99A6-5FF8-E844-ACCC-3FD415A719F4}"/>
              </a:ext>
            </a:extLst>
          </p:cNvPr>
          <p:cNvPicPr>
            <a:picLocks noChangeAspect="1"/>
          </p:cNvPicPr>
          <p:nvPr/>
        </p:nvPicPr>
        <p:blipFill rotWithShape="1">
          <a:blip r:embed="rId3">
            <a:extLst>
              <a:ext uri="{28A0092B-C50C-407E-A947-70E740481C1C}">
                <a14:useLocalDpi xmlns:a14="http://schemas.microsoft.com/office/drawing/2010/main" val="0"/>
              </a:ext>
            </a:extLst>
          </a:blip>
          <a:srcRect l="34564" r="21057" b="92410"/>
          <a:stretch/>
        </p:blipFill>
        <p:spPr>
          <a:xfrm>
            <a:off x="-81826" y="0"/>
            <a:ext cx="12273825" cy="6955168"/>
          </a:xfrm>
          <a:prstGeom prst="rect">
            <a:avLst/>
          </a:prstGeom>
        </p:spPr>
      </p:pic>
      <p:sp>
        <p:nvSpPr>
          <p:cNvPr id="12" name="Rectángulo 11">
            <a:extLst>
              <a:ext uri="{FF2B5EF4-FFF2-40B4-BE49-F238E27FC236}">
                <a16:creationId xmlns="" xmlns:a16="http://schemas.microsoft.com/office/drawing/2014/main" id="{0EA976AB-07AD-664B-9B26-EBCCF0E566AC}"/>
              </a:ext>
            </a:extLst>
          </p:cNvPr>
          <p:cNvSpPr/>
          <p:nvPr/>
        </p:nvSpPr>
        <p:spPr>
          <a:xfrm>
            <a:off x="7640817" y="1001321"/>
            <a:ext cx="1681515" cy="584775"/>
          </a:xfrm>
          <a:prstGeom prst="rect">
            <a:avLst/>
          </a:prstGeom>
        </p:spPr>
        <p:txBody>
          <a:bodyPr wrap="square">
            <a:spAutoFit/>
          </a:bodyPr>
          <a:lstStyle/>
          <a:p>
            <a:pPr algn="ctr"/>
            <a:endParaRPr lang="es-ES" sz="1867" baseline="30000" dirty="0">
              <a:solidFill>
                <a:schemeClr val="bg1">
                  <a:lumMod val="50000"/>
                </a:schemeClr>
              </a:solidFill>
              <a:latin typeface="Montserrat" pitchFamily="2" charset="77"/>
              <a:cs typeface="Arial"/>
            </a:endParaRPr>
          </a:p>
          <a:p>
            <a:pPr algn="ctr"/>
            <a:endParaRPr lang="nb-NO" sz="2933" baseline="30000" dirty="0">
              <a:solidFill>
                <a:srgbClr val="FF0066"/>
              </a:solidFill>
              <a:latin typeface="Montserrat" pitchFamily="2" charset="77"/>
              <a:cs typeface="Arial Black"/>
            </a:endParaRPr>
          </a:p>
        </p:txBody>
      </p:sp>
      <p:sp>
        <p:nvSpPr>
          <p:cNvPr id="13" name="Rectángulo 12">
            <a:extLst>
              <a:ext uri="{FF2B5EF4-FFF2-40B4-BE49-F238E27FC236}">
                <a16:creationId xmlns="" xmlns:a16="http://schemas.microsoft.com/office/drawing/2014/main" id="{86BAFF62-309A-9B44-805F-02A1F81B6646}"/>
              </a:ext>
            </a:extLst>
          </p:cNvPr>
          <p:cNvSpPr/>
          <p:nvPr/>
        </p:nvSpPr>
        <p:spPr>
          <a:xfrm>
            <a:off x="1793839" y="4490713"/>
            <a:ext cx="3264072" cy="283860"/>
          </a:xfrm>
          <a:prstGeom prst="rect">
            <a:avLst/>
          </a:prstGeom>
        </p:spPr>
        <p:txBody>
          <a:bodyPr wrap="square">
            <a:spAutoFit/>
          </a:bodyPr>
          <a:lstStyle/>
          <a:p>
            <a:pPr algn="ctr"/>
            <a:endParaRPr lang="es-ES_tradnl" sz="1867" baseline="30000" dirty="0">
              <a:solidFill>
                <a:srgbClr val="FFFFFF"/>
              </a:solidFill>
              <a:latin typeface="Montserrat" pitchFamily="2" charset="77"/>
              <a:cs typeface="Arial"/>
            </a:endParaRPr>
          </a:p>
        </p:txBody>
      </p:sp>
      <p:sp>
        <p:nvSpPr>
          <p:cNvPr id="9" name="CuadroTexto 8"/>
          <p:cNvSpPr txBox="1"/>
          <p:nvPr/>
        </p:nvSpPr>
        <p:spPr>
          <a:xfrm>
            <a:off x="121954" y="165409"/>
            <a:ext cx="5891114" cy="748988"/>
          </a:xfrm>
          <a:prstGeom prst="rect">
            <a:avLst/>
          </a:prstGeom>
          <a:noFill/>
        </p:spPr>
        <p:txBody>
          <a:bodyPr wrap="square" rtlCol="0">
            <a:spAutoFit/>
          </a:bodyPr>
          <a:lstStyle/>
          <a:p>
            <a:r>
              <a:rPr lang="es-CL" sz="4267" dirty="0" smtClean="0">
                <a:solidFill>
                  <a:schemeClr val="bg1"/>
                </a:solidFill>
              </a:rPr>
              <a:t>Y la minería ….</a:t>
            </a:r>
            <a:endParaRPr lang="es-CL" sz="4267" dirty="0">
              <a:solidFill>
                <a:schemeClr val="bg1"/>
              </a:solidFill>
            </a:endParaRPr>
          </a:p>
        </p:txBody>
      </p:sp>
      <p:sp>
        <p:nvSpPr>
          <p:cNvPr id="20" name="Rectángulo 19"/>
          <p:cNvSpPr/>
          <p:nvPr/>
        </p:nvSpPr>
        <p:spPr>
          <a:xfrm>
            <a:off x="3522656" y="288912"/>
            <a:ext cx="4267068" cy="611244"/>
          </a:xfrm>
          <a:prstGeom prst="rect">
            <a:avLst/>
          </a:prstGeom>
          <a:solidFill>
            <a:srgbClr val="11B9B5"/>
          </a:solidFill>
          <a:ln>
            <a:solidFill>
              <a:srgbClr val="11B9B5"/>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s-CL" sz="2400"/>
          </a:p>
        </p:txBody>
      </p:sp>
      <p:sp>
        <p:nvSpPr>
          <p:cNvPr id="10" name="CuadroTexto 9"/>
          <p:cNvSpPr txBox="1"/>
          <p:nvPr/>
        </p:nvSpPr>
        <p:spPr>
          <a:xfrm>
            <a:off x="2641539" y="275522"/>
            <a:ext cx="5469397" cy="584775"/>
          </a:xfrm>
          <a:prstGeom prst="rect">
            <a:avLst/>
          </a:prstGeom>
          <a:noFill/>
        </p:spPr>
        <p:txBody>
          <a:bodyPr wrap="square" rtlCol="0">
            <a:spAutoFit/>
          </a:bodyPr>
          <a:lstStyle/>
          <a:p>
            <a:pPr algn="ctr"/>
            <a:r>
              <a:rPr lang="es-CL" sz="2667" dirty="0">
                <a:solidFill>
                  <a:schemeClr val="bg1"/>
                </a:solidFill>
              </a:rPr>
              <a:t> </a:t>
            </a:r>
            <a:r>
              <a:rPr lang="es-CL" sz="2667" b="1" dirty="0" smtClean="0">
                <a:solidFill>
                  <a:schemeClr val="bg1"/>
                </a:solidFill>
              </a:rPr>
              <a:t>¿puede ser </a:t>
            </a:r>
            <a:r>
              <a:rPr lang="es-CL" sz="3200" b="1" dirty="0" smtClean="0">
                <a:solidFill>
                  <a:schemeClr val="bg1"/>
                </a:solidFill>
              </a:rPr>
              <a:t>sostenible</a:t>
            </a:r>
            <a:r>
              <a:rPr lang="es-CL" sz="2667" b="1" dirty="0" smtClean="0">
                <a:solidFill>
                  <a:schemeClr val="bg1"/>
                </a:solidFill>
              </a:rPr>
              <a:t>?</a:t>
            </a:r>
            <a:endParaRPr lang="es-CL" sz="2667" b="1" dirty="0">
              <a:solidFill>
                <a:schemeClr val="bg1"/>
              </a:solidFill>
            </a:endParaRPr>
          </a:p>
        </p:txBody>
      </p:sp>
      <p:sp>
        <p:nvSpPr>
          <p:cNvPr id="16" name="CuadroTexto 15"/>
          <p:cNvSpPr txBox="1"/>
          <p:nvPr/>
        </p:nvSpPr>
        <p:spPr>
          <a:xfrm>
            <a:off x="659854" y="1366795"/>
            <a:ext cx="3376363" cy="1384995"/>
          </a:xfrm>
          <a:prstGeom prst="rect">
            <a:avLst/>
          </a:prstGeom>
          <a:noFill/>
        </p:spPr>
        <p:txBody>
          <a:bodyPr wrap="square" rtlCol="0">
            <a:spAutoFit/>
          </a:bodyPr>
          <a:lstStyle/>
          <a:p>
            <a:pPr algn="ctr"/>
            <a:r>
              <a:rPr lang="es-CL" sz="2400" b="1" dirty="0" smtClean="0">
                <a:solidFill>
                  <a:schemeClr val="accent4">
                    <a:lumMod val="60000"/>
                    <a:lumOff val="40000"/>
                  </a:schemeClr>
                </a:solidFill>
              </a:rPr>
              <a:t>1 ero</a:t>
            </a:r>
          </a:p>
          <a:p>
            <a:r>
              <a:rPr lang="es-CL" dirty="0" smtClean="0">
                <a:solidFill>
                  <a:schemeClr val="bg1"/>
                </a:solidFill>
              </a:rPr>
              <a:t>Reservas mundiales mineras no van disminuyendo, sino que en </a:t>
            </a:r>
            <a:r>
              <a:rPr lang="es-CL" sz="2400" dirty="0" smtClean="0">
                <a:solidFill>
                  <a:schemeClr val="bg1"/>
                </a:solidFill>
              </a:rPr>
              <a:t>aumento.</a:t>
            </a:r>
            <a:endParaRPr lang="es-CL" sz="2400" dirty="0">
              <a:solidFill>
                <a:schemeClr val="bg1"/>
              </a:solidFill>
            </a:endParaRPr>
          </a:p>
        </p:txBody>
      </p:sp>
      <p:sp>
        <p:nvSpPr>
          <p:cNvPr id="23" name="CuadroTexto 22"/>
          <p:cNvSpPr txBox="1"/>
          <p:nvPr/>
        </p:nvSpPr>
        <p:spPr>
          <a:xfrm>
            <a:off x="5188515" y="2056224"/>
            <a:ext cx="3600400" cy="1292662"/>
          </a:xfrm>
          <a:prstGeom prst="rect">
            <a:avLst/>
          </a:prstGeom>
          <a:noFill/>
        </p:spPr>
        <p:txBody>
          <a:bodyPr wrap="square" rtlCol="0">
            <a:spAutoFit/>
          </a:bodyPr>
          <a:lstStyle/>
          <a:p>
            <a:pPr algn="ctr"/>
            <a:r>
              <a:rPr lang="es-CL" sz="2400" b="1" dirty="0" smtClean="0">
                <a:solidFill>
                  <a:schemeClr val="accent5">
                    <a:lumMod val="40000"/>
                    <a:lumOff val="60000"/>
                  </a:schemeClr>
                </a:solidFill>
              </a:rPr>
              <a:t>2 do</a:t>
            </a:r>
          </a:p>
          <a:p>
            <a:r>
              <a:rPr lang="es-CL" dirty="0" smtClean="0">
                <a:solidFill>
                  <a:schemeClr val="bg1"/>
                </a:solidFill>
              </a:rPr>
              <a:t>Cuando se ha dejado de extraer un mineral, no ha sido por agotamiento de éste.</a:t>
            </a:r>
            <a:endParaRPr lang="es-CL" dirty="0">
              <a:solidFill>
                <a:schemeClr val="bg1"/>
              </a:solidFill>
            </a:endParaRPr>
          </a:p>
        </p:txBody>
      </p:sp>
      <p:sp>
        <p:nvSpPr>
          <p:cNvPr id="25" name="CuadroTexto 24"/>
          <p:cNvSpPr txBox="1"/>
          <p:nvPr/>
        </p:nvSpPr>
        <p:spPr>
          <a:xfrm>
            <a:off x="8591600" y="3108252"/>
            <a:ext cx="3600400" cy="738664"/>
          </a:xfrm>
          <a:prstGeom prst="rect">
            <a:avLst/>
          </a:prstGeom>
          <a:noFill/>
        </p:spPr>
        <p:txBody>
          <a:bodyPr wrap="square" rtlCol="0">
            <a:spAutoFit/>
          </a:bodyPr>
          <a:lstStyle/>
          <a:p>
            <a:pPr algn="ctr"/>
            <a:r>
              <a:rPr lang="es-CL" sz="2400" b="1" dirty="0" smtClean="0">
                <a:solidFill>
                  <a:schemeClr val="accent2">
                    <a:lumMod val="60000"/>
                    <a:lumOff val="40000"/>
                  </a:schemeClr>
                </a:solidFill>
              </a:rPr>
              <a:t>3 ero</a:t>
            </a:r>
          </a:p>
          <a:p>
            <a:pPr algn="ctr"/>
            <a:r>
              <a:rPr lang="es-CL" dirty="0" smtClean="0">
                <a:solidFill>
                  <a:schemeClr val="bg1"/>
                </a:solidFill>
              </a:rPr>
              <a:t>Metales reciclables.</a:t>
            </a:r>
          </a:p>
        </p:txBody>
      </p:sp>
      <p:sp>
        <p:nvSpPr>
          <p:cNvPr id="26" name="Elipse 25"/>
          <p:cNvSpPr/>
          <p:nvPr/>
        </p:nvSpPr>
        <p:spPr>
          <a:xfrm>
            <a:off x="9599712" y="4096396"/>
            <a:ext cx="1728192" cy="168271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1" name="Rectángulo 20"/>
          <p:cNvSpPr/>
          <p:nvPr/>
        </p:nvSpPr>
        <p:spPr>
          <a:xfrm>
            <a:off x="185184" y="5032576"/>
            <a:ext cx="4267068" cy="763105"/>
          </a:xfrm>
          <a:prstGeom prst="rect">
            <a:avLst/>
          </a:prstGeom>
          <a:solidFill>
            <a:schemeClr val="accent5">
              <a:lumMod val="75000"/>
            </a:schemeClr>
          </a:solidFill>
          <a:ln>
            <a:solidFill>
              <a:schemeClr val="accent1">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s-CL" sz="2400"/>
          </a:p>
        </p:txBody>
      </p:sp>
      <p:sp>
        <p:nvSpPr>
          <p:cNvPr id="22" name="CuadroTexto 21"/>
          <p:cNvSpPr txBox="1"/>
          <p:nvPr/>
        </p:nvSpPr>
        <p:spPr>
          <a:xfrm>
            <a:off x="2641539" y="4979656"/>
            <a:ext cx="1571392" cy="1661993"/>
          </a:xfrm>
          <a:prstGeom prst="rect">
            <a:avLst/>
          </a:prstGeom>
          <a:noFill/>
        </p:spPr>
        <p:txBody>
          <a:bodyPr wrap="square" rtlCol="0">
            <a:spAutoFit/>
          </a:bodyPr>
          <a:lstStyle/>
          <a:p>
            <a:pPr algn="ctr"/>
            <a:r>
              <a:rPr lang="es-CL" sz="1400" dirty="0">
                <a:solidFill>
                  <a:schemeClr val="bg1"/>
                </a:solidFill>
              </a:rPr>
              <a:t>R</a:t>
            </a:r>
            <a:r>
              <a:rPr lang="es-CL" sz="1400" dirty="0" smtClean="0">
                <a:solidFill>
                  <a:schemeClr val="bg1"/>
                </a:solidFill>
              </a:rPr>
              <a:t>eservas mundiales de cobre en </a:t>
            </a:r>
            <a:r>
              <a:rPr lang="es-CL" sz="1400" b="1" dirty="0" smtClean="0">
                <a:solidFill>
                  <a:schemeClr val="bg1"/>
                </a:solidFill>
              </a:rPr>
              <a:t>2018</a:t>
            </a:r>
            <a:r>
              <a:rPr lang="es-CL" sz="1400" dirty="0" smtClean="0">
                <a:solidFill>
                  <a:schemeClr val="bg1"/>
                </a:solidFill>
              </a:rPr>
              <a:t>:</a:t>
            </a:r>
          </a:p>
          <a:p>
            <a:pPr algn="ctr"/>
            <a:endParaRPr lang="es-CL" sz="1400" dirty="0" smtClean="0">
              <a:solidFill>
                <a:schemeClr val="bg1"/>
              </a:solidFill>
            </a:endParaRPr>
          </a:p>
          <a:p>
            <a:pPr algn="ctr"/>
            <a:r>
              <a:rPr lang="es-CL" b="1" dirty="0" smtClean="0">
                <a:solidFill>
                  <a:srgbClr val="FFFF00"/>
                </a:solidFill>
              </a:rPr>
              <a:t>830</a:t>
            </a:r>
            <a:r>
              <a:rPr lang="es-CL" sz="1600" dirty="0" smtClean="0">
                <a:solidFill>
                  <a:srgbClr val="FFFF00"/>
                </a:solidFill>
              </a:rPr>
              <a:t> </a:t>
            </a:r>
          </a:p>
          <a:p>
            <a:pPr algn="ctr"/>
            <a:r>
              <a:rPr lang="es-CL" sz="1400" dirty="0" smtClean="0">
                <a:solidFill>
                  <a:schemeClr val="bg1"/>
                </a:solidFill>
              </a:rPr>
              <a:t>millones de toneladas</a:t>
            </a:r>
            <a:endParaRPr lang="es-CL" sz="1400" dirty="0">
              <a:solidFill>
                <a:schemeClr val="bg1"/>
              </a:solidFill>
            </a:endParaRPr>
          </a:p>
        </p:txBody>
      </p:sp>
      <p:sp>
        <p:nvSpPr>
          <p:cNvPr id="19" name="CuadroTexto 18"/>
          <p:cNvSpPr txBox="1"/>
          <p:nvPr/>
        </p:nvSpPr>
        <p:spPr>
          <a:xfrm>
            <a:off x="487639" y="4998518"/>
            <a:ext cx="1571392" cy="1661993"/>
          </a:xfrm>
          <a:prstGeom prst="rect">
            <a:avLst/>
          </a:prstGeom>
          <a:noFill/>
        </p:spPr>
        <p:txBody>
          <a:bodyPr wrap="square" rtlCol="0">
            <a:spAutoFit/>
          </a:bodyPr>
          <a:lstStyle/>
          <a:p>
            <a:pPr algn="ctr"/>
            <a:r>
              <a:rPr lang="es-CL" sz="1400" dirty="0" smtClean="0">
                <a:solidFill>
                  <a:schemeClr val="bg1"/>
                </a:solidFill>
              </a:rPr>
              <a:t>Reservas mundiales de cobre en </a:t>
            </a:r>
            <a:r>
              <a:rPr lang="es-CL" sz="1400" b="1" dirty="0" smtClean="0">
                <a:solidFill>
                  <a:schemeClr val="bg1"/>
                </a:solidFill>
              </a:rPr>
              <a:t>1970</a:t>
            </a:r>
            <a:r>
              <a:rPr lang="es-CL" sz="1400" dirty="0" smtClean="0">
                <a:solidFill>
                  <a:schemeClr val="bg1"/>
                </a:solidFill>
              </a:rPr>
              <a:t>:</a:t>
            </a:r>
          </a:p>
          <a:p>
            <a:pPr algn="ctr"/>
            <a:endParaRPr lang="es-CL" sz="1400" dirty="0">
              <a:solidFill>
                <a:schemeClr val="bg1"/>
              </a:solidFill>
            </a:endParaRPr>
          </a:p>
          <a:p>
            <a:pPr algn="ctr"/>
            <a:r>
              <a:rPr lang="es-CL" b="1" dirty="0" smtClean="0">
                <a:solidFill>
                  <a:srgbClr val="FFFF00"/>
                </a:solidFill>
              </a:rPr>
              <a:t>280 </a:t>
            </a:r>
          </a:p>
          <a:p>
            <a:pPr algn="ctr"/>
            <a:r>
              <a:rPr lang="es-CL" sz="1400" dirty="0" smtClean="0">
                <a:solidFill>
                  <a:schemeClr val="bg1"/>
                </a:solidFill>
              </a:rPr>
              <a:t>millones de toneladas</a:t>
            </a:r>
            <a:endParaRPr lang="es-CL" sz="1400" dirty="0">
              <a:solidFill>
                <a:schemeClr val="bg1"/>
              </a:solidFill>
            </a:endParaRPr>
          </a:p>
        </p:txBody>
      </p:sp>
      <p:pic>
        <p:nvPicPr>
          <p:cNvPr id="3" name="Imagen 2"/>
          <p:cNvPicPr>
            <a:picLocks noChangeAspect="1"/>
          </p:cNvPicPr>
          <p:nvPr/>
        </p:nvPicPr>
        <p:blipFill rotWithShape="1">
          <a:blip r:embed="rId5" cstate="print">
            <a:extLst>
              <a:ext uri="{28A0092B-C50C-407E-A947-70E740481C1C}">
                <a14:useLocalDpi xmlns:a14="http://schemas.microsoft.com/office/drawing/2010/main" val="0"/>
              </a:ext>
            </a:extLst>
          </a:blip>
          <a:srcRect t="7527" b="18356"/>
          <a:stretch/>
        </p:blipFill>
        <p:spPr>
          <a:xfrm>
            <a:off x="837664" y="2895317"/>
            <a:ext cx="2442734" cy="1955337"/>
          </a:xfrm>
          <a:prstGeom prst="rect">
            <a:avLst/>
          </a:prstGeom>
        </p:spPr>
      </p:pic>
      <p:pic>
        <p:nvPicPr>
          <p:cNvPr id="4" name="Imagen 3"/>
          <p:cNvPicPr>
            <a:picLocks noChangeAspect="1"/>
          </p:cNvPicPr>
          <p:nvPr/>
        </p:nvPicPr>
        <p:blipFill>
          <a:blip r:embed="rId6" cstate="print">
            <a:extLst>
              <a:ext uri="{BEBA8EAE-BF5A-486C-A8C5-ECC9F3942E4B}">
                <a14:imgProps xmlns:a14="http://schemas.microsoft.com/office/drawing/2010/main">
                  <a14:imgLayer r:embed="rId7">
                    <a14:imgEffect>
                      <a14:backgroundRemoval t="2236" b="98243" l="9744" r="96166">
                        <a14:foregroundMark x1="64537" y1="30671" x2="64537" y2="30671"/>
                        <a14:foregroundMark x1="65655" y1="22204" x2="65655" y2="22204"/>
                        <a14:foregroundMark x1="66454" y1="16454" x2="66454" y2="16454"/>
                        <a14:foregroundMark x1="61502" y1="15016" x2="61502" y2="15016"/>
                        <a14:foregroundMark x1="65495" y1="13259" x2="65495" y2="13259"/>
                        <a14:foregroundMark x1="73802" y1="14537" x2="73802" y2="14537"/>
                        <a14:foregroundMark x1="73003" y1="12141" x2="73003" y2="12141"/>
                        <a14:foregroundMark x1="70607" y1="10064" x2="70607" y2="10064"/>
                        <a14:foregroundMark x1="66454" y1="8307" x2="66454" y2="8307"/>
                        <a14:foregroundMark x1="63419" y1="7987" x2="63419" y2="7987"/>
                        <a14:foregroundMark x1="60224" y1="10064" x2="60224" y2="10064"/>
                        <a14:foregroundMark x1="58786" y1="11661" x2="58786" y2="11661"/>
                        <a14:foregroundMark x1="57348" y1="12939" x2="57348" y2="12939"/>
                        <a14:foregroundMark x1="60543" y1="22045" x2="60543" y2="22045"/>
                      </a14:backgroundRemoval>
                    </a14:imgEffect>
                  </a14:imgLayer>
                </a14:imgProps>
              </a:ext>
              <a:ext uri="{28A0092B-C50C-407E-A947-70E740481C1C}">
                <a14:useLocalDpi xmlns:a14="http://schemas.microsoft.com/office/drawing/2010/main" val="0"/>
              </a:ext>
            </a:extLst>
          </a:blip>
          <a:stretch>
            <a:fillRect/>
          </a:stretch>
        </p:blipFill>
        <p:spPr>
          <a:xfrm>
            <a:off x="5515587" y="3426646"/>
            <a:ext cx="2352460" cy="2352460"/>
          </a:xfrm>
          <a:prstGeom prst="rect">
            <a:avLst/>
          </a:prstGeom>
        </p:spPr>
      </p:pic>
      <p:cxnSp>
        <p:nvCxnSpPr>
          <p:cNvPr id="6" name="Conector recto 5"/>
          <p:cNvCxnSpPr/>
          <p:nvPr/>
        </p:nvCxnSpPr>
        <p:spPr>
          <a:xfrm>
            <a:off x="4759671" y="1586096"/>
            <a:ext cx="26894" cy="4871187"/>
          </a:xfrm>
          <a:prstGeom prst="line">
            <a:avLst/>
          </a:prstGeom>
          <a:ln w="57150">
            <a:solidFill>
              <a:srgbClr val="11B9B5"/>
            </a:solidFill>
            <a:prstDash val="dashDot"/>
          </a:ln>
        </p:spPr>
        <p:style>
          <a:lnRef idx="1">
            <a:schemeClr val="accent1"/>
          </a:lnRef>
          <a:fillRef idx="0">
            <a:schemeClr val="accent1"/>
          </a:fillRef>
          <a:effectRef idx="0">
            <a:schemeClr val="accent1"/>
          </a:effectRef>
          <a:fontRef idx="minor">
            <a:schemeClr val="tx1"/>
          </a:fontRef>
        </p:style>
      </p:cxnSp>
      <p:cxnSp>
        <p:nvCxnSpPr>
          <p:cNvPr id="29" name="Conector recto 28"/>
          <p:cNvCxnSpPr/>
          <p:nvPr/>
        </p:nvCxnSpPr>
        <p:spPr>
          <a:xfrm>
            <a:off x="8959337" y="1586095"/>
            <a:ext cx="26894" cy="4871187"/>
          </a:xfrm>
          <a:prstGeom prst="line">
            <a:avLst/>
          </a:prstGeom>
          <a:ln w="57150">
            <a:solidFill>
              <a:srgbClr val="11B9B5"/>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234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A87EF2E3-E122-8640-A2A2-E3C40FCAE3AF}"/>
              </a:ext>
            </a:extLst>
          </p:cNvPr>
          <p:cNvPicPr>
            <a:picLocks noChangeAspect="1"/>
          </p:cNvPicPr>
          <p:nvPr/>
        </p:nvPicPr>
        <p:blipFill rotWithShape="1">
          <a:blip r:embed="rId3">
            <a:extLst>
              <a:ext uri="{28A0092B-C50C-407E-A947-70E740481C1C}">
                <a14:useLocalDpi xmlns:a14="http://schemas.microsoft.com/office/drawing/2010/main" val="0"/>
              </a:ext>
            </a:extLst>
          </a:blip>
          <a:srcRect l="34564" r="21057" b="92410"/>
          <a:stretch/>
        </p:blipFill>
        <p:spPr>
          <a:xfrm>
            <a:off x="0" y="0"/>
            <a:ext cx="3695785" cy="6858000"/>
          </a:xfrm>
          <a:prstGeom prst="rect">
            <a:avLst/>
          </a:prstGeom>
        </p:spPr>
      </p:pic>
      <p:sp>
        <p:nvSpPr>
          <p:cNvPr id="9" name="CuadroTexto 8"/>
          <p:cNvSpPr txBox="1"/>
          <p:nvPr/>
        </p:nvSpPr>
        <p:spPr>
          <a:xfrm>
            <a:off x="3804834" y="4603465"/>
            <a:ext cx="5184576" cy="1477328"/>
          </a:xfrm>
          <a:prstGeom prst="rect">
            <a:avLst/>
          </a:prstGeom>
          <a:noFill/>
        </p:spPr>
        <p:txBody>
          <a:bodyPr wrap="square" rtlCol="0">
            <a:spAutoFit/>
          </a:bodyPr>
          <a:lstStyle/>
          <a:p>
            <a:pPr marL="285750" indent="-285750">
              <a:buFont typeface="Arial" panose="020B0604020202020204" pitchFamily="34" charset="0"/>
              <a:buChar char="•"/>
            </a:pPr>
            <a:r>
              <a:rPr lang="es-CL" dirty="0" smtClean="0">
                <a:solidFill>
                  <a:schemeClr val="tx1">
                    <a:lumMod val="65000"/>
                    <a:lumOff val="35000"/>
                  </a:schemeClr>
                </a:solidFill>
              </a:rPr>
              <a:t>La actividad minera, de forma directa e indirecta crea puestos de trabajo, aumenta las inversiones y genera crecimiento económico.</a:t>
            </a:r>
          </a:p>
          <a:p>
            <a:pPr marL="285750" indent="-285750">
              <a:buFont typeface="Arial" panose="020B0604020202020204" pitchFamily="34" charset="0"/>
              <a:buChar char="•"/>
            </a:pPr>
            <a:endParaRPr lang="es-CL" dirty="0"/>
          </a:p>
          <a:p>
            <a:pPr marL="285750" indent="-285750">
              <a:buFont typeface="Arial" panose="020B0604020202020204" pitchFamily="34" charset="0"/>
              <a:buChar char="•"/>
            </a:pPr>
            <a:endParaRPr lang="es-CL" dirty="0"/>
          </a:p>
        </p:txBody>
      </p:sp>
      <p:sp>
        <p:nvSpPr>
          <p:cNvPr id="10" name="CuadroTexto 9"/>
          <p:cNvSpPr txBox="1"/>
          <p:nvPr/>
        </p:nvSpPr>
        <p:spPr>
          <a:xfrm>
            <a:off x="9564650" y="4966585"/>
            <a:ext cx="2627350" cy="2031325"/>
          </a:xfrm>
          <a:prstGeom prst="rect">
            <a:avLst/>
          </a:prstGeom>
          <a:noFill/>
        </p:spPr>
        <p:txBody>
          <a:bodyPr wrap="square" rtlCol="0">
            <a:spAutoFit/>
          </a:bodyPr>
          <a:lstStyle/>
          <a:p>
            <a:pPr lvl="0"/>
            <a:endParaRPr lang="es-CL" dirty="0" smtClean="0">
              <a:solidFill>
                <a:schemeClr val="tx1">
                  <a:lumMod val="65000"/>
                  <a:lumOff val="35000"/>
                </a:schemeClr>
              </a:solidFill>
            </a:endParaRPr>
          </a:p>
          <a:p>
            <a:pPr lvl="0"/>
            <a:endParaRPr lang="es-CL" dirty="0" smtClean="0">
              <a:solidFill>
                <a:schemeClr val="tx1">
                  <a:lumMod val="65000"/>
                  <a:lumOff val="35000"/>
                </a:schemeClr>
              </a:solidFill>
            </a:endParaRPr>
          </a:p>
          <a:p>
            <a:pPr marL="285750" lvl="0" indent="-285750">
              <a:buFontTx/>
              <a:buChar char="-"/>
            </a:pPr>
            <a:r>
              <a:rPr lang="es-CL" b="1" dirty="0" smtClean="0">
                <a:solidFill>
                  <a:schemeClr val="accent1">
                    <a:lumMod val="50000"/>
                  </a:schemeClr>
                </a:solidFill>
              </a:rPr>
              <a:t>Exportaciones.</a:t>
            </a:r>
          </a:p>
          <a:p>
            <a:pPr marL="285750" lvl="0" indent="-285750">
              <a:buFontTx/>
              <a:buChar char="-"/>
            </a:pPr>
            <a:r>
              <a:rPr lang="es-CL" b="1" dirty="0" smtClean="0">
                <a:solidFill>
                  <a:schemeClr val="accent1">
                    <a:lumMod val="50000"/>
                  </a:schemeClr>
                </a:solidFill>
              </a:rPr>
              <a:t>Ingresos fiscales.</a:t>
            </a:r>
          </a:p>
          <a:p>
            <a:pPr marL="285750" lvl="0" indent="-285750">
              <a:buFontTx/>
              <a:buChar char="-"/>
            </a:pPr>
            <a:r>
              <a:rPr lang="es-CL" b="1" dirty="0" smtClean="0">
                <a:solidFill>
                  <a:schemeClr val="accent1">
                    <a:lumMod val="50000"/>
                  </a:schemeClr>
                </a:solidFill>
              </a:rPr>
              <a:t>Producto interno bruto.</a:t>
            </a:r>
            <a:endParaRPr lang="es-CL" b="1" dirty="0">
              <a:solidFill>
                <a:schemeClr val="accent1">
                  <a:lumMod val="50000"/>
                </a:schemeClr>
              </a:solidFill>
            </a:endParaRPr>
          </a:p>
          <a:p>
            <a:pPr marL="285750" indent="-285750">
              <a:buFont typeface="Arial" panose="020B0604020202020204" pitchFamily="34" charset="0"/>
              <a:buChar char="•"/>
            </a:pPr>
            <a:endParaRPr lang="es-CL" b="1" dirty="0">
              <a:solidFill>
                <a:schemeClr val="accent1">
                  <a:lumMod val="50000"/>
                </a:schemeClr>
              </a:solidFill>
            </a:endParaRPr>
          </a:p>
        </p:txBody>
      </p:sp>
      <p:pic>
        <p:nvPicPr>
          <p:cNvPr id="12" name="Imagen 11"/>
          <p:cNvPicPr>
            <a:picLocks noChangeAspect="1"/>
          </p:cNvPicPr>
          <p:nvPr/>
        </p:nvPicPr>
        <p:blipFill rotWithShape="1">
          <a:blip r:embed="rId4" cstate="print">
            <a:extLst>
              <a:ext uri="{28A0092B-C50C-407E-A947-70E740481C1C}">
                <a14:useLocalDpi xmlns:a14="http://schemas.microsoft.com/office/drawing/2010/main" val="0"/>
              </a:ext>
            </a:extLst>
          </a:blip>
          <a:srcRect t="15529" b="15701"/>
          <a:stretch/>
        </p:blipFill>
        <p:spPr>
          <a:xfrm>
            <a:off x="4727007" y="5432946"/>
            <a:ext cx="2072222" cy="1425054"/>
          </a:xfrm>
          <a:prstGeom prst="rect">
            <a:avLst/>
          </a:prstGeom>
        </p:spPr>
      </p:pic>
      <p:pic>
        <p:nvPicPr>
          <p:cNvPr id="13" name="Imagen 12"/>
          <p:cNvPicPr>
            <a:picLocks noChangeAspect="1"/>
          </p:cNvPicPr>
          <p:nvPr/>
        </p:nvPicPr>
        <p:blipFill rotWithShape="1">
          <a:blip r:embed="rId5">
            <a:extLst>
              <a:ext uri="{28A0092B-C50C-407E-A947-70E740481C1C}">
                <a14:useLocalDpi xmlns:a14="http://schemas.microsoft.com/office/drawing/2010/main" val="0"/>
              </a:ext>
            </a:extLst>
          </a:blip>
          <a:srcRect l="18425"/>
          <a:stretch/>
        </p:blipFill>
        <p:spPr>
          <a:xfrm>
            <a:off x="278732" y="1724131"/>
            <a:ext cx="3138322" cy="4876514"/>
          </a:xfrm>
          <a:prstGeom prst="rect">
            <a:avLst/>
          </a:prstGeom>
        </p:spPr>
      </p:pic>
      <p:sp>
        <p:nvSpPr>
          <p:cNvPr id="14" name="Rectangle 3"/>
          <p:cNvSpPr/>
          <p:nvPr/>
        </p:nvSpPr>
        <p:spPr>
          <a:xfrm>
            <a:off x="278732" y="374217"/>
            <a:ext cx="3417053" cy="975697"/>
          </a:xfrm>
          <a:prstGeom prst="rect">
            <a:avLst/>
          </a:prstGeom>
          <a:solidFill>
            <a:srgbClr val="19778D">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en-US" sz="2400" dirty="0" err="1" smtClean="0">
                <a:solidFill>
                  <a:srgbClr val="FFFFFF"/>
                </a:solidFill>
              </a:rPr>
              <a:t>Crecimiento</a:t>
            </a:r>
            <a:r>
              <a:rPr lang="en-US" sz="2400" dirty="0" smtClean="0">
                <a:solidFill>
                  <a:srgbClr val="FFFFFF"/>
                </a:solidFill>
              </a:rPr>
              <a:t> </a:t>
            </a:r>
            <a:r>
              <a:rPr lang="en-US" sz="2400" dirty="0" err="1" smtClean="0">
                <a:solidFill>
                  <a:srgbClr val="FFFFFF"/>
                </a:solidFill>
              </a:rPr>
              <a:t>económico</a:t>
            </a:r>
            <a:endParaRPr lang="en-US" sz="2400" dirty="0">
              <a:solidFill>
                <a:srgbClr val="FFFFFF"/>
              </a:solidFill>
            </a:endParaRPr>
          </a:p>
        </p:txBody>
      </p:sp>
      <p:pic>
        <p:nvPicPr>
          <p:cNvPr id="17" name="healthcare1.jpg" descr="healthcare1.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9150022" y="1563874"/>
            <a:ext cx="2359821" cy="2707266"/>
          </a:xfrm>
          <a:custGeom>
            <a:avLst/>
            <a:gdLst/>
            <a:ahLst/>
            <a:cxnLst>
              <a:cxn ang="0">
                <a:pos x="wd2" y="hd2"/>
              </a:cxn>
              <a:cxn ang="5400000">
                <a:pos x="wd2" y="hd2"/>
              </a:cxn>
              <a:cxn ang="10800000">
                <a:pos x="wd2" y="hd2"/>
              </a:cxn>
              <a:cxn ang="16200000">
                <a:pos x="wd2" y="hd2"/>
              </a:cxn>
            </a:cxnLst>
            <a:rect l="0" t="0" r="r" b="b"/>
            <a:pathLst>
              <a:path w="21600" h="21600" extrusionOk="0">
                <a:moveTo>
                  <a:pt x="0" y="10747"/>
                </a:moveTo>
                <a:lnTo>
                  <a:pt x="21600" y="21600"/>
                </a:lnTo>
                <a:lnTo>
                  <a:pt x="21581" y="0"/>
                </a:lnTo>
                <a:lnTo>
                  <a:pt x="0" y="10747"/>
                </a:lnTo>
                <a:close/>
              </a:path>
            </a:pathLst>
          </a:custGeom>
          <a:ln w="12700">
            <a:miter lim="400000"/>
          </a:ln>
        </p:spPr>
      </p:pic>
      <p:pic>
        <p:nvPicPr>
          <p:cNvPr id="18" name="Captura de pantalla 2019-01-08 a la(s) 09.07.25.png" descr="Captura de pantalla 2019-01-08 a la(s) 09.07.25.png"/>
          <p:cNvPicPr>
            <a:picLocks noChangeAspect="1"/>
          </p:cNvPicPr>
          <p:nvPr/>
        </p:nvPicPr>
        <p:blipFill>
          <a:blip r:embed="rId7" cstate="email">
            <a:alphaModFix amt="90304"/>
            <a:extLst>
              <a:ext uri="{28A0092B-C50C-407E-A947-70E740481C1C}">
                <a14:useLocalDpi xmlns:a14="http://schemas.microsoft.com/office/drawing/2010/main"/>
              </a:ext>
            </a:extLst>
          </a:blip>
          <a:srcRect/>
          <a:stretch>
            <a:fillRect/>
          </a:stretch>
        </p:blipFill>
        <p:spPr>
          <a:xfrm>
            <a:off x="6799229" y="1724131"/>
            <a:ext cx="2350793" cy="238675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184" y="0"/>
                </a:lnTo>
                <a:lnTo>
                  <a:pt x="0" y="15327"/>
                </a:lnTo>
                <a:lnTo>
                  <a:pt x="21600" y="21600"/>
                </a:lnTo>
                <a:close/>
              </a:path>
            </a:pathLst>
          </a:custGeom>
          <a:ln w="12700">
            <a:miter lim="400000"/>
          </a:ln>
        </p:spPr>
      </p:pic>
      <p:pic>
        <p:nvPicPr>
          <p:cNvPr id="19" name="block-digitaljuly_0.jpg" descr="block-digitaljuly_0.jpg"/>
          <p:cNvPicPr>
            <a:picLocks noChangeAspect="1"/>
          </p:cNvPicPr>
          <p:nvPr/>
        </p:nvPicPr>
        <p:blipFill>
          <a:blip r:embed="rId8" cstate="email">
            <a:alphaModFix amt="90304"/>
            <a:extLst>
              <a:ext uri="{28A0092B-C50C-407E-A947-70E740481C1C}">
                <a14:useLocalDpi xmlns:a14="http://schemas.microsoft.com/office/drawing/2010/main"/>
              </a:ext>
            </a:extLst>
          </a:blip>
          <a:srcRect/>
          <a:stretch>
            <a:fillRect/>
          </a:stretch>
        </p:blipFill>
        <p:spPr>
          <a:xfrm rot="900000">
            <a:off x="3861506" y="1614756"/>
            <a:ext cx="2775825" cy="249471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5828"/>
                </a:lnTo>
                <a:lnTo>
                  <a:pt x="15731" y="21600"/>
                </a:lnTo>
                <a:lnTo>
                  <a:pt x="21600" y="0"/>
                </a:lnTo>
                <a:close/>
              </a:path>
            </a:pathLst>
          </a:custGeom>
          <a:ln w="12700">
            <a:miter lim="400000"/>
          </a:ln>
        </p:spPr>
      </p:pic>
      <p:pic>
        <p:nvPicPr>
          <p:cNvPr id="22" name="Imagen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65444" y="4162388"/>
            <a:ext cx="2095258" cy="1294823"/>
          </a:xfrm>
          <a:prstGeom prst="rect">
            <a:avLst/>
          </a:prstGeom>
        </p:spPr>
      </p:pic>
      <p:pic>
        <p:nvPicPr>
          <p:cNvPr id="15" name="16 Image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16722" y="249781"/>
            <a:ext cx="1230170" cy="1267037"/>
          </a:xfrm>
          <a:prstGeom prst="rect">
            <a:avLst/>
          </a:prstGeom>
        </p:spPr>
      </p:pic>
      <p:pic>
        <p:nvPicPr>
          <p:cNvPr id="16" name="25 Image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12880" y="252907"/>
            <a:ext cx="1263911" cy="1263911"/>
          </a:xfrm>
          <a:prstGeom prst="rect">
            <a:avLst/>
          </a:prstGeom>
        </p:spPr>
      </p:pic>
      <p:pic>
        <p:nvPicPr>
          <p:cNvPr id="20" name="21 Imag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42779" y="251080"/>
            <a:ext cx="1224136" cy="1267563"/>
          </a:xfrm>
          <a:prstGeom prst="rect">
            <a:avLst/>
          </a:prstGeom>
        </p:spPr>
      </p:pic>
    </p:spTree>
    <p:extLst>
      <p:ext uri="{BB962C8B-B14F-4D97-AF65-F5344CB8AC3E}">
        <p14:creationId xmlns:p14="http://schemas.microsoft.com/office/powerpoint/2010/main" val="2681266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A87EF2E3-E122-8640-A2A2-E3C40FCAE3AF}"/>
              </a:ext>
            </a:extLst>
          </p:cNvPr>
          <p:cNvPicPr>
            <a:picLocks noChangeAspect="1"/>
          </p:cNvPicPr>
          <p:nvPr/>
        </p:nvPicPr>
        <p:blipFill rotWithShape="1">
          <a:blip r:embed="rId3">
            <a:extLst>
              <a:ext uri="{28A0092B-C50C-407E-A947-70E740481C1C}">
                <a14:useLocalDpi xmlns:a14="http://schemas.microsoft.com/office/drawing/2010/main" val="0"/>
              </a:ext>
            </a:extLst>
          </a:blip>
          <a:srcRect l="34564" r="21057" b="92410"/>
          <a:stretch/>
        </p:blipFill>
        <p:spPr>
          <a:xfrm>
            <a:off x="0" y="0"/>
            <a:ext cx="3695785" cy="6858000"/>
          </a:xfrm>
          <a:prstGeom prst="rect">
            <a:avLst/>
          </a:prstGeom>
        </p:spPr>
      </p:pic>
      <p:sp>
        <p:nvSpPr>
          <p:cNvPr id="14" name="Rectangle 3"/>
          <p:cNvSpPr/>
          <p:nvPr/>
        </p:nvSpPr>
        <p:spPr>
          <a:xfrm>
            <a:off x="278732" y="374217"/>
            <a:ext cx="3417053" cy="975697"/>
          </a:xfrm>
          <a:prstGeom prst="rect">
            <a:avLst/>
          </a:prstGeom>
          <a:solidFill>
            <a:schemeClr val="accent6">
              <a:lumMod val="60000"/>
              <a:lumOff val="40000"/>
              <a:alpha val="5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en-US" sz="2400" dirty="0" err="1" smtClean="0">
                <a:solidFill>
                  <a:srgbClr val="FFFFFF"/>
                </a:solidFill>
              </a:rPr>
              <a:t>Cuidado</a:t>
            </a:r>
            <a:r>
              <a:rPr lang="en-US" sz="2400" dirty="0" smtClean="0">
                <a:solidFill>
                  <a:srgbClr val="FFFFFF"/>
                </a:solidFill>
              </a:rPr>
              <a:t> del </a:t>
            </a:r>
            <a:r>
              <a:rPr lang="en-US" sz="2400" dirty="0" err="1" smtClean="0">
                <a:solidFill>
                  <a:srgbClr val="FFFFFF"/>
                </a:solidFill>
              </a:rPr>
              <a:t>medio</a:t>
            </a:r>
            <a:r>
              <a:rPr lang="en-US" sz="2400" dirty="0" smtClean="0">
                <a:solidFill>
                  <a:srgbClr val="FFFFFF"/>
                </a:solidFill>
              </a:rPr>
              <a:t> </a:t>
            </a:r>
            <a:r>
              <a:rPr lang="en-US" sz="2400" dirty="0" err="1" smtClean="0">
                <a:solidFill>
                  <a:srgbClr val="FFFFFF"/>
                </a:solidFill>
              </a:rPr>
              <a:t>ambiente</a:t>
            </a:r>
            <a:endParaRPr lang="en-US" sz="2400" dirty="0">
              <a:solidFill>
                <a:srgbClr val="FFFFFF"/>
              </a:solidFill>
            </a:endParaRPr>
          </a:p>
        </p:txBody>
      </p:sp>
      <p:pic>
        <p:nvPicPr>
          <p:cNvPr id="15" name="Imagen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126" y="1724131"/>
            <a:ext cx="3145532" cy="4876514"/>
          </a:xfrm>
          <a:prstGeom prst="rect">
            <a:avLst/>
          </a:prstGeom>
        </p:spPr>
      </p:pic>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8198" y="2328817"/>
            <a:ext cx="442606" cy="697016"/>
          </a:xfrm>
          <a:prstGeom prst="rect">
            <a:avLst/>
          </a:prstGeom>
        </p:spPr>
      </p:pic>
      <p:sp>
        <p:nvSpPr>
          <p:cNvPr id="6" name="Rectángulo 5"/>
          <p:cNvSpPr/>
          <p:nvPr/>
        </p:nvSpPr>
        <p:spPr>
          <a:xfrm>
            <a:off x="5791403" y="2284071"/>
            <a:ext cx="6096000" cy="646331"/>
          </a:xfrm>
          <a:prstGeom prst="rect">
            <a:avLst/>
          </a:prstGeom>
        </p:spPr>
        <p:txBody>
          <a:bodyPr>
            <a:spAutoFit/>
          </a:bodyPr>
          <a:lstStyle/>
          <a:p>
            <a:r>
              <a:rPr lang="es-CL" dirty="0" smtClean="0"/>
              <a:t>La </a:t>
            </a:r>
            <a:r>
              <a:rPr lang="es-CL" dirty="0"/>
              <a:t>minería consume sólo un 3% de toda el agua de fuente continental de </a:t>
            </a:r>
            <a:r>
              <a:rPr lang="es-CL" dirty="0" smtClean="0"/>
              <a:t>Chile.</a:t>
            </a:r>
            <a:endParaRPr lang="es-CL" dirty="0"/>
          </a:p>
        </p:txBody>
      </p:sp>
      <p:pic>
        <p:nvPicPr>
          <p:cNvPr id="7" name="Imagen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2211" y="3249750"/>
            <a:ext cx="1106172" cy="752970"/>
          </a:xfrm>
          <a:prstGeom prst="rect">
            <a:avLst/>
          </a:prstGeom>
        </p:spPr>
      </p:pic>
      <p:sp>
        <p:nvSpPr>
          <p:cNvPr id="8" name="Rectángulo 7"/>
          <p:cNvSpPr/>
          <p:nvPr/>
        </p:nvSpPr>
        <p:spPr>
          <a:xfrm>
            <a:off x="6096000" y="3156436"/>
            <a:ext cx="6096000" cy="923330"/>
          </a:xfrm>
          <a:prstGeom prst="rect">
            <a:avLst/>
          </a:prstGeom>
        </p:spPr>
        <p:txBody>
          <a:bodyPr>
            <a:spAutoFit/>
          </a:bodyPr>
          <a:lstStyle/>
          <a:p>
            <a:r>
              <a:rPr lang="es-CL" b="1" dirty="0" smtClean="0">
                <a:solidFill>
                  <a:schemeClr val="accent1">
                    <a:lumMod val="50000"/>
                  </a:schemeClr>
                </a:solidFill>
                <a:latin typeface="Calibri" panose="020F0502020204030204" pitchFamily="34" charset="0"/>
                <a:ea typeface="Times New Roman" panose="02020603050405020304" pitchFamily="18" charset="0"/>
                <a:cs typeface="Times New Roman" panose="02020603050405020304" pitchFamily="18" charset="0"/>
              </a:rPr>
              <a:t>Uso de agua de mar:</a:t>
            </a:r>
          </a:p>
          <a:p>
            <a:pPr marL="285750" indent="-285750">
              <a:buFont typeface="Arial" panose="020B0604020202020204" pitchFamily="34" charset="0"/>
              <a:buChar char="•"/>
            </a:pPr>
            <a:r>
              <a:rPr lang="es-CL"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Más del </a:t>
            </a:r>
            <a:r>
              <a:rPr lang="es-CL"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23% de nuestro consumo </a:t>
            </a:r>
            <a:r>
              <a:rPr lang="es-CL"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total.</a:t>
            </a:r>
          </a:p>
          <a:p>
            <a:pPr marL="285750" indent="-285750">
              <a:buFont typeface="Arial" panose="020B0604020202020204" pitchFamily="34" charset="0"/>
              <a:buChar char="•"/>
            </a:pPr>
            <a:r>
              <a:rPr lang="es-CL"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2029 -&gt; 43% del consumo total.</a:t>
            </a:r>
            <a:endParaRPr lang="es-CL" dirty="0"/>
          </a:p>
        </p:txBody>
      </p:sp>
      <p:sp>
        <p:nvSpPr>
          <p:cNvPr id="23" name="Rectángulo 22"/>
          <p:cNvSpPr/>
          <p:nvPr/>
        </p:nvSpPr>
        <p:spPr>
          <a:xfrm>
            <a:off x="5791403" y="1506212"/>
            <a:ext cx="6096000" cy="646331"/>
          </a:xfrm>
          <a:prstGeom prst="rect">
            <a:avLst/>
          </a:prstGeom>
        </p:spPr>
        <p:txBody>
          <a:bodyPr>
            <a:spAutoFit/>
          </a:bodyPr>
          <a:lstStyle/>
          <a:p>
            <a:pPr defTabSz="465887">
              <a:defRPr/>
            </a:pPr>
            <a:r>
              <a:rPr lang="es-CL" dirty="0" smtClean="0"/>
              <a:t>Promoción de energías renovables. Contratación de </a:t>
            </a:r>
            <a:r>
              <a:rPr lang="es-CL" dirty="0"/>
              <a:t>suministro eléctrico con ese atributo. </a:t>
            </a:r>
          </a:p>
        </p:txBody>
      </p:sp>
      <p:pic>
        <p:nvPicPr>
          <p:cNvPr id="24" name="Imagen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8990" y="1099478"/>
            <a:ext cx="2207952" cy="1324770"/>
          </a:xfrm>
          <a:prstGeom prst="rect">
            <a:avLst/>
          </a:prstGeom>
        </p:spPr>
      </p:pic>
      <p:pic>
        <p:nvPicPr>
          <p:cNvPr id="26" name="Imagen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60343" y="4376230"/>
            <a:ext cx="3527060" cy="2351373"/>
          </a:xfrm>
          <a:prstGeom prst="rect">
            <a:avLst/>
          </a:prstGeom>
          <a:ln>
            <a:noFill/>
          </a:ln>
          <a:effectLst>
            <a:outerShdw blurRad="292100" dist="139700" dir="2700000" algn="tl" rotWithShape="0">
              <a:srgbClr val="333333">
                <a:alpha val="65000"/>
              </a:srgbClr>
            </a:outerShdw>
          </a:effectLst>
        </p:spPr>
      </p:pic>
      <p:pic>
        <p:nvPicPr>
          <p:cNvPr id="27" name="Imagen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39796" y="4395960"/>
            <a:ext cx="3509110" cy="2351373"/>
          </a:xfrm>
          <a:prstGeom prst="rect">
            <a:avLst/>
          </a:prstGeom>
          <a:ln>
            <a:noFill/>
          </a:ln>
          <a:effectLst>
            <a:outerShdw blurRad="292100" dist="139700" dir="2700000" algn="tl" rotWithShape="0">
              <a:srgbClr val="333333">
                <a:alpha val="65000"/>
              </a:srgbClr>
            </a:outerShdw>
          </a:effectLst>
        </p:spPr>
      </p:pic>
      <p:pic>
        <p:nvPicPr>
          <p:cNvPr id="13" name="27 Image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72365" y="70119"/>
            <a:ext cx="1267038" cy="1277996"/>
          </a:xfrm>
          <a:prstGeom prst="rect">
            <a:avLst/>
          </a:prstGeom>
        </p:spPr>
      </p:pic>
      <p:pic>
        <p:nvPicPr>
          <p:cNvPr id="16" name="28 Image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59209" y="77162"/>
            <a:ext cx="1294313" cy="1263910"/>
          </a:xfrm>
          <a:prstGeom prst="rect">
            <a:avLst/>
          </a:prstGeom>
        </p:spPr>
      </p:pic>
      <p:pic>
        <p:nvPicPr>
          <p:cNvPr id="2" name="Imagen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63476" y="77162"/>
            <a:ext cx="1322282" cy="1263910"/>
          </a:xfrm>
          <a:prstGeom prst="rect">
            <a:avLst/>
          </a:prstGeom>
        </p:spPr>
      </p:pic>
    </p:spTree>
    <p:extLst>
      <p:ext uri="{BB962C8B-B14F-4D97-AF65-F5344CB8AC3E}">
        <p14:creationId xmlns:p14="http://schemas.microsoft.com/office/powerpoint/2010/main" val="6738224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A87EF2E3-E122-8640-A2A2-E3C40FCAE3AF}"/>
              </a:ext>
            </a:extLst>
          </p:cNvPr>
          <p:cNvPicPr>
            <a:picLocks noChangeAspect="1"/>
          </p:cNvPicPr>
          <p:nvPr/>
        </p:nvPicPr>
        <p:blipFill rotWithShape="1">
          <a:blip r:embed="rId3">
            <a:extLst>
              <a:ext uri="{28A0092B-C50C-407E-A947-70E740481C1C}">
                <a14:useLocalDpi xmlns:a14="http://schemas.microsoft.com/office/drawing/2010/main" val="0"/>
              </a:ext>
            </a:extLst>
          </a:blip>
          <a:srcRect l="34564" r="21057" b="92410"/>
          <a:stretch/>
        </p:blipFill>
        <p:spPr>
          <a:xfrm>
            <a:off x="0" y="0"/>
            <a:ext cx="3695785" cy="6858000"/>
          </a:xfrm>
          <a:prstGeom prst="rect">
            <a:avLst/>
          </a:prstGeom>
        </p:spPr>
      </p:pic>
      <p:sp>
        <p:nvSpPr>
          <p:cNvPr id="14" name="Rectangle 3"/>
          <p:cNvSpPr/>
          <p:nvPr/>
        </p:nvSpPr>
        <p:spPr>
          <a:xfrm>
            <a:off x="278732" y="374217"/>
            <a:ext cx="3417053" cy="975697"/>
          </a:xfrm>
          <a:prstGeom prst="rect">
            <a:avLst/>
          </a:prstGeom>
          <a:solidFill>
            <a:srgbClr val="7030A0">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en-US" sz="2400" dirty="0" err="1" smtClean="0">
                <a:solidFill>
                  <a:srgbClr val="FFFFFF"/>
                </a:solidFill>
              </a:rPr>
              <a:t>Desarrollo</a:t>
            </a:r>
            <a:r>
              <a:rPr lang="en-US" sz="2400" dirty="0" smtClean="0">
                <a:solidFill>
                  <a:srgbClr val="FFFFFF"/>
                </a:solidFill>
              </a:rPr>
              <a:t> social</a:t>
            </a:r>
            <a:endParaRPr lang="en-US" sz="2400" dirty="0">
              <a:solidFill>
                <a:srgbClr val="FFFFFF"/>
              </a:solidFill>
            </a:endParaRPr>
          </a:p>
        </p:txBody>
      </p:sp>
      <p:pic>
        <p:nvPicPr>
          <p:cNvPr id="13" name="Imagen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980" y="1724131"/>
            <a:ext cx="2987824" cy="4873774"/>
          </a:xfrm>
          <a:prstGeom prst="rect">
            <a:avLst/>
          </a:prstGeom>
        </p:spPr>
      </p:pic>
      <p:sp>
        <p:nvSpPr>
          <p:cNvPr id="38" name="CuadroTexto 37"/>
          <p:cNvSpPr txBox="1"/>
          <p:nvPr/>
        </p:nvSpPr>
        <p:spPr>
          <a:xfrm>
            <a:off x="5734105" y="1191064"/>
            <a:ext cx="3309258" cy="954107"/>
          </a:xfrm>
          <a:prstGeom prst="rect">
            <a:avLst/>
          </a:prstGeom>
          <a:noFill/>
        </p:spPr>
        <p:txBody>
          <a:bodyPr wrap="square" rtlCol="0">
            <a:spAutoFit/>
          </a:bodyPr>
          <a:lstStyle/>
          <a:p>
            <a:pPr algn="ctr"/>
            <a:r>
              <a:rPr lang="es-CL" sz="2800" b="1" dirty="0" smtClean="0">
                <a:solidFill>
                  <a:schemeClr val="accent3">
                    <a:lumMod val="75000"/>
                  </a:schemeClr>
                </a:solidFill>
              </a:rPr>
              <a:t>Ajustar la forma de relacionarnos</a:t>
            </a:r>
            <a:endParaRPr lang="es-CL" sz="2800" b="1" dirty="0">
              <a:solidFill>
                <a:schemeClr val="accent3">
                  <a:lumMod val="75000"/>
                </a:schemeClr>
              </a:solidFill>
            </a:endParaRPr>
          </a:p>
        </p:txBody>
      </p:sp>
      <p:sp>
        <p:nvSpPr>
          <p:cNvPr id="2" name="Elipse 1"/>
          <p:cNvSpPr/>
          <p:nvPr/>
        </p:nvSpPr>
        <p:spPr>
          <a:xfrm>
            <a:off x="5322466" y="3911667"/>
            <a:ext cx="4814887" cy="4764724"/>
          </a:xfrm>
          <a:prstGeom prst="ellipse">
            <a:avLst/>
          </a:prstGeom>
          <a:effectLst>
            <a:outerShdw blurRad="50800" dist="38100" dir="18900000" algn="b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L"/>
          </a:p>
        </p:txBody>
      </p:sp>
      <p:sp>
        <p:nvSpPr>
          <p:cNvPr id="39" name="CuadroTexto 38"/>
          <p:cNvSpPr txBox="1"/>
          <p:nvPr/>
        </p:nvSpPr>
        <p:spPr>
          <a:xfrm>
            <a:off x="5776894" y="5728259"/>
            <a:ext cx="4008082" cy="1077218"/>
          </a:xfrm>
          <a:prstGeom prst="rect">
            <a:avLst/>
          </a:prstGeom>
          <a:noFill/>
        </p:spPr>
        <p:txBody>
          <a:bodyPr wrap="square" rtlCol="0">
            <a:spAutoFit/>
          </a:bodyPr>
          <a:lstStyle/>
          <a:p>
            <a:pPr algn="ctr"/>
            <a:r>
              <a:rPr lang="es-CL" sz="3200" b="1" dirty="0" smtClean="0">
                <a:solidFill>
                  <a:schemeClr val="accent4">
                    <a:lumMod val="60000"/>
                    <a:lumOff val="40000"/>
                  </a:schemeClr>
                </a:solidFill>
              </a:rPr>
              <a:t>80 iniciativas de acción social</a:t>
            </a:r>
            <a:endParaRPr lang="es-CL" sz="2400" dirty="0">
              <a:solidFill>
                <a:schemeClr val="accent4">
                  <a:lumMod val="60000"/>
                  <a:lumOff val="40000"/>
                </a:schemeClr>
              </a:solidFill>
            </a:endParaRPr>
          </a:p>
        </p:txBody>
      </p:sp>
      <p:sp>
        <p:nvSpPr>
          <p:cNvPr id="40" name="CuadroTexto 39"/>
          <p:cNvSpPr txBox="1"/>
          <p:nvPr/>
        </p:nvSpPr>
        <p:spPr>
          <a:xfrm>
            <a:off x="6304368" y="5328149"/>
            <a:ext cx="8484968" cy="400110"/>
          </a:xfrm>
          <a:prstGeom prst="rect">
            <a:avLst/>
          </a:prstGeom>
          <a:noFill/>
        </p:spPr>
        <p:txBody>
          <a:bodyPr wrap="square" rtlCol="0">
            <a:spAutoFit/>
          </a:bodyPr>
          <a:lstStyle/>
          <a:p>
            <a:r>
              <a:rPr lang="es-CL" sz="2000" b="1" dirty="0" smtClean="0">
                <a:solidFill>
                  <a:schemeClr val="accent4">
                    <a:lumMod val="60000"/>
                    <a:lumOff val="40000"/>
                  </a:schemeClr>
                </a:solidFill>
              </a:rPr>
              <a:t>Plataforma social del CM</a:t>
            </a:r>
            <a:endParaRPr lang="es-CL" sz="2000" dirty="0">
              <a:solidFill>
                <a:schemeClr val="accent4">
                  <a:lumMod val="60000"/>
                  <a:lumOff val="40000"/>
                </a:schemeClr>
              </a:solidFill>
            </a:endParaRPr>
          </a:p>
        </p:txBody>
      </p:sp>
      <p:sp>
        <p:nvSpPr>
          <p:cNvPr id="9" name="CuadroTexto 8"/>
          <p:cNvSpPr txBox="1"/>
          <p:nvPr/>
        </p:nvSpPr>
        <p:spPr>
          <a:xfrm>
            <a:off x="3926723" y="2281856"/>
            <a:ext cx="5343525" cy="985838"/>
          </a:xfrm>
          <a:prstGeom prst="rect">
            <a:avLst/>
          </a:prstGeom>
          <a:noFill/>
        </p:spPr>
        <p:txBody>
          <a:bodyPr wrap="square" rtlCol="0">
            <a:spAutoFit/>
          </a:bodyPr>
          <a:lstStyle/>
          <a:p>
            <a:endParaRPr lang="es-CL" dirty="0"/>
          </a:p>
        </p:txBody>
      </p:sp>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4517" y="473527"/>
            <a:ext cx="1804841" cy="1608274"/>
          </a:xfrm>
          <a:prstGeom prst="rect">
            <a:avLst/>
          </a:prstGeom>
        </p:spPr>
      </p:pic>
      <p:pic>
        <p:nvPicPr>
          <p:cNvPr id="41" name="Imagen 40"/>
          <p:cNvPicPr>
            <a:picLocks noChangeAspect="1"/>
          </p:cNvPicPr>
          <p:nvPr/>
        </p:nvPicPr>
        <p:blipFill>
          <a:blip r:embed="rId6" cstate="print">
            <a:extLst>
              <a:ext uri="{BEBA8EAE-BF5A-486C-A8C5-ECC9F3942E4B}">
                <a14:imgProps xmlns:a14="http://schemas.microsoft.com/office/drawing/2010/main">
                  <a14:imgLayer r:embed="rId7">
                    <a14:imgEffect>
                      <a14:backgroundRemoval t="4267" b="94667" l="5333" r="98400">
                        <a14:foregroundMark x1="17600" y1="68267" x2="17600" y2="68267"/>
                        <a14:foregroundMark x1="12800" y1="54933" x2="12800" y2="54933"/>
                        <a14:foregroundMark x1="25600" y1="77600" x2="25600" y2="77600"/>
                        <a14:foregroundMark x1="50933" y1="86933" x2="50933" y2="86933"/>
                        <a14:foregroundMark x1="71467" y1="53067" x2="71467" y2="53067"/>
                        <a14:foregroundMark x1="80267" y1="44267" x2="80267" y2="44267"/>
                      </a14:backgroundRemoval>
                    </a14:imgEffect>
                  </a14:imgLayer>
                </a14:imgProps>
              </a:ext>
              <a:ext uri="{28A0092B-C50C-407E-A947-70E740481C1C}">
                <a14:useLocalDpi xmlns:a14="http://schemas.microsoft.com/office/drawing/2010/main" val="0"/>
              </a:ext>
            </a:extLst>
          </a:blip>
          <a:stretch>
            <a:fillRect/>
          </a:stretch>
        </p:blipFill>
        <p:spPr>
          <a:xfrm>
            <a:off x="6921096" y="3966576"/>
            <a:ext cx="1561628" cy="1561628"/>
          </a:xfrm>
          <a:prstGeom prst="rect">
            <a:avLst/>
          </a:prstGeom>
        </p:spPr>
      </p:pic>
      <p:sp>
        <p:nvSpPr>
          <p:cNvPr id="11" name="CuadroTexto 10"/>
          <p:cNvSpPr txBox="1"/>
          <p:nvPr/>
        </p:nvSpPr>
        <p:spPr>
          <a:xfrm>
            <a:off x="3926723" y="2208541"/>
            <a:ext cx="4708962" cy="1754326"/>
          </a:xfrm>
          <a:prstGeom prst="rect">
            <a:avLst/>
          </a:prstGeom>
          <a:noFill/>
        </p:spPr>
        <p:txBody>
          <a:bodyPr wrap="square" rtlCol="0">
            <a:spAutoFit/>
          </a:bodyPr>
          <a:lstStyle/>
          <a:p>
            <a:r>
              <a:rPr lang="es-MX" b="1" dirty="0" smtClean="0">
                <a:solidFill>
                  <a:schemeClr val="accent1">
                    <a:lumMod val="75000"/>
                  </a:schemeClr>
                </a:solidFill>
              </a:rPr>
              <a:t>Comunidades:</a:t>
            </a:r>
          </a:p>
          <a:p>
            <a:r>
              <a:rPr lang="es-MX" dirty="0" smtClean="0"/>
              <a:t>Relaciones tempranas, continuas y directas.</a:t>
            </a:r>
          </a:p>
          <a:p>
            <a:endParaRPr lang="es-MX" dirty="0"/>
          </a:p>
          <a:p>
            <a:r>
              <a:rPr lang="es-MX" b="1" dirty="0" smtClean="0">
                <a:solidFill>
                  <a:schemeClr val="accent4">
                    <a:lumMod val="75000"/>
                  </a:schemeClr>
                </a:solidFill>
              </a:rPr>
              <a:t>Ciudadanía:</a:t>
            </a:r>
          </a:p>
          <a:p>
            <a:r>
              <a:rPr lang="es-MX" dirty="0" smtClean="0"/>
              <a:t>Canales de comunicación abiertos, transparentes e inmediatos.</a:t>
            </a:r>
            <a:endParaRPr lang="es-CL" dirty="0"/>
          </a:p>
        </p:txBody>
      </p:sp>
      <p:pic>
        <p:nvPicPr>
          <p:cNvPr id="12" name="Imagen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99452" y="1611469"/>
            <a:ext cx="2948470" cy="294847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5" name="22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70248" y="86002"/>
            <a:ext cx="1265129" cy="1263912"/>
          </a:xfrm>
          <a:prstGeom prst="rect">
            <a:avLst/>
          </a:prstGeom>
        </p:spPr>
      </p:pic>
      <p:pic>
        <p:nvPicPr>
          <p:cNvPr id="16" name="23 Image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40751" y="76012"/>
            <a:ext cx="1266518" cy="1269388"/>
          </a:xfrm>
          <a:prstGeom prst="rect">
            <a:avLst/>
          </a:prstGeom>
        </p:spPr>
      </p:pic>
    </p:spTree>
    <p:extLst>
      <p:ext uri="{BB962C8B-B14F-4D97-AF65-F5344CB8AC3E}">
        <p14:creationId xmlns:p14="http://schemas.microsoft.com/office/powerpoint/2010/main" val="38749305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2BBC99A6-5FF8-E844-ACCC-3FD415A719F4}"/>
              </a:ext>
            </a:extLst>
          </p:cNvPr>
          <p:cNvPicPr>
            <a:picLocks noChangeAspect="1"/>
          </p:cNvPicPr>
          <p:nvPr/>
        </p:nvPicPr>
        <p:blipFill rotWithShape="1">
          <a:blip r:embed="rId3">
            <a:extLst>
              <a:ext uri="{28A0092B-C50C-407E-A947-70E740481C1C}">
                <a14:useLocalDpi xmlns:a14="http://schemas.microsoft.com/office/drawing/2010/main" val="0"/>
              </a:ext>
            </a:extLst>
          </a:blip>
          <a:srcRect l="34564" r="21057" b="92410"/>
          <a:stretch/>
        </p:blipFill>
        <p:spPr>
          <a:xfrm>
            <a:off x="0" y="-97168"/>
            <a:ext cx="12273825" cy="6955168"/>
          </a:xfrm>
          <a:prstGeom prst="rect">
            <a:avLst/>
          </a:prstGeom>
        </p:spPr>
      </p:pic>
      <p:sp>
        <p:nvSpPr>
          <p:cNvPr id="12" name="Rectángulo 11">
            <a:extLst>
              <a:ext uri="{FF2B5EF4-FFF2-40B4-BE49-F238E27FC236}">
                <a16:creationId xmlns="" xmlns:a16="http://schemas.microsoft.com/office/drawing/2014/main" id="{0EA976AB-07AD-664B-9B26-EBCCF0E566AC}"/>
              </a:ext>
            </a:extLst>
          </p:cNvPr>
          <p:cNvSpPr/>
          <p:nvPr/>
        </p:nvSpPr>
        <p:spPr>
          <a:xfrm>
            <a:off x="7640817" y="1001321"/>
            <a:ext cx="1681515" cy="584775"/>
          </a:xfrm>
          <a:prstGeom prst="rect">
            <a:avLst/>
          </a:prstGeom>
        </p:spPr>
        <p:txBody>
          <a:bodyPr wrap="square">
            <a:spAutoFit/>
          </a:bodyPr>
          <a:lstStyle/>
          <a:p>
            <a:pPr algn="ctr"/>
            <a:endParaRPr lang="es-ES" sz="1867" baseline="30000" dirty="0">
              <a:solidFill>
                <a:schemeClr val="bg1">
                  <a:lumMod val="50000"/>
                </a:schemeClr>
              </a:solidFill>
              <a:latin typeface="Montserrat" pitchFamily="2" charset="77"/>
              <a:cs typeface="Arial"/>
            </a:endParaRPr>
          </a:p>
          <a:p>
            <a:pPr algn="ctr"/>
            <a:endParaRPr lang="nb-NO" sz="2933" baseline="30000" dirty="0">
              <a:solidFill>
                <a:srgbClr val="FF0066"/>
              </a:solidFill>
              <a:latin typeface="Montserrat" pitchFamily="2" charset="77"/>
              <a:cs typeface="Arial Black"/>
            </a:endParaRPr>
          </a:p>
        </p:txBody>
      </p:sp>
      <p:sp>
        <p:nvSpPr>
          <p:cNvPr id="13" name="Rectángulo 12">
            <a:extLst>
              <a:ext uri="{FF2B5EF4-FFF2-40B4-BE49-F238E27FC236}">
                <a16:creationId xmlns="" xmlns:a16="http://schemas.microsoft.com/office/drawing/2014/main" id="{86BAFF62-309A-9B44-805F-02A1F81B6646}"/>
              </a:ext>
            </a:extLst>
          </p:cNvPr>
          <p:cNvSpPr/>
          <p:nvPr/>
        </p:nvSpPr>
        <p:spPr>
          <a:xfrm>
            <a:off x="1793839" y="4490713"/>
            <a:ext cx="3264072" cy="283860"/>
          </a:xfrm>
          <a:prstGeom prst="rect">
            <a:avLst/>
          </a:prstGeom>
        </p:spPr>
        <p:txBody>
          <a:bodyPr wrap="square">
            <a:spAutoFit/>
          </a:bodyPr>
          <a:lstStyle/>
          <a:p>
            <a:pPr algn="ctr"/>
            <a:endParaRPr lang="es-ES_tradnl" sz="1867" baseline="30000" dirty="0">
              <a:solidFill>
                <a:srgbClr val="FFFFFF"/>
              </a:solidFill>
              <a:latin typeface="Montserrat" pitchFamily="2" charset="77"/>
              <a:cs typeface="Arial"/>
            </a:endParaRPr>
          </a:p>
        </p:txBody>
      </p:sp>
      <p:sp>
        <p:nvSpPr>
          <p:cNvPr id="9" name="CuadroTexto 8"/>
          <p:cNvSpPr txBox="1"/>
          <p:nvPr/>
        </p:nvSpPr>
        <p:spPr>
          <a:xfrm>
            <a:off x="121954" y="165409"/>
            <a:ext cx="5891114" cy="748988"/>
          </a:xfrm>
          <a:prstGeom prst="rect">
            <a:avLst/>
          </a:prstGeom>
          <a:noFill/>
        </p:spPr>
        <p:txBody>
          <a:bodyPr wrap="square" rtlCol="0">
            <a:spAutoFit/>
          </a:bodyPr>
          <a:lstStyle/>
          <a:p>
            <a:r>
              <a:rPr lang="es-CL" sz="4267" dirty="0" smtClean="0">
                <a:solidFill>
                  <a:schemeClr val="bg1"/>
                </a:solidFill>
              </a:rPr>
              <a:t>Pero….</a:t>
            </a:r>
            <a:endParaRPr lang="es-CL" sz="4267" dirty="0">
              <a:solidFill>
                <a:schemeClr val="bg1"/>
              </a:solidFill>
            </a:endParaRPr>
          </a:p>
        </p:txBody>
      </p:sp>
      <p:sp>
        <p:nvSpPr>
          <p:cNvPr id="20" name="Rectángulo 19"/>
          <p:cNvSpPr/>
          <p:nvPr/>
        </p:nvSpPr>
        <p:spPr>
          <a:xfrm>
            <a:off x="1913817" y="234281"/>
            <a:ext cx="5148185" cy="611244"/>
          </a:xfrm>
          <a:prstGeom prst="rect">
            <a:avLst/>
          </a:prstGeom>
          <a:solidFill>
            <a:schemeClr val="accent1">
              <a:lumMod val="40000"/>
              <a:lumOff val="60000"/>
            </a:schemeClr>
          </a:solidFill>
          <a:ln>
            <a:solidFill>
              <a:srgbClr val="00206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s-CL" sz="2400"/>
          </a:p>
        </p:txBody>
      </p:sp>
      <p:sp>
        <p:nvSpPr>
          <p:cNvPr id="10" name="CuadroTexto 9"/>
          <p:cNvSpPr txBox="1"/>
          <p:nvPr/>
        </p:nvSpPr>
        <p:spPr>
          <a:xfrm>
            <a:off x="1602927" y="281205"/>
            <a:ext cx="5469397" cy="502766"/>
          </a:xfrm>
          <a:prstGeom prst="rect">
            <a:avLst/>
          </a:prstGeom>
          <a:noFill/>
        </p:spPr>
        <p:txBody>
          <a:bodyPr wrap="square" rtlCol="0">
            <a:spAutoFit/>
          </a:bodyPr>
          <a:lstStyle/>
          <a:p>
            <a:pPr algn="ctr"/>
            <a:r>
              <a:rPr lang="es-CL" sz="2667" dirty="0">
                <a:solidFill>
                  <a:schemeClr val="bg1"/>
                </a:solidFill>
              </a:rPr>
              <a:t> </a:t>
            </a:r>
            <a:r>
              <a:rPr lang="es-CL" sz="2667" dirty="0" smtClean="0">
                <a:solidFill>
                  <a:srgbClr val="002060"/>
                </a:solidFill>
              </a:rPr>
              <a:t>¿por qué debemos ser sostenibles?</a:t>
            </a:r>
            <a:endParaRPr lang="es-CL" sz="2667" b="1" dirty="0">
              <a:solidFill>
                <a:srgbClr val="002060"/>
              </a:solidFill>
            </a:endParaRPr>
          </a:p>
        </p:txBody>
      </p:sp>
      <p:sp>
        <p:nvSpPr>
          <p:cNvPr id="14" name="CuadroTexto 13"/>
          <p:cNvSpPr txBox="1"/>
          <p:nvPr/>
        </p:nvSpPr>
        <p:spPr>
          <a:xfrm>
            <a:off x="289171" y="1241857"/>
            <a:ext cx="5556680" cy="400110"/>
          </a:xfrm>
          <a:prstGeom prst="rect">
            <a:avLst/>
          </a:prstGeom>
          <a:noFill/>
        </p:spPr>
        <p:txBody>
          <a:bodyPr wrap="square" rtlCol="0">
            <a:spAutoFit/>
          </a:bodyPr>
          <a:lstStyle/>
          <a:p>
            <a:r>
              <a:rPr lang="es-CL" sz="2000" b="1" dirty="0" smtClean="0">
                <a:solidFill>
                  <a:schemeClr val="accent4">
                    <a:lumMod val="60000"/>
                    <a:lumOff val="40000"/>
                  </a:schemeClr>
                </a:solidFill>
              </a:rPr>
              <a:t>Inversionistas:</a:t>
            </a:r>
            <a:endParaRPr lang="es-CL" sz="2000" b="1" dirty="0">
              <a:solidFill>
                <a:schemeClr val="accent4">
                  <a:lumMod val="60000"/>
                  <a:lumOff val="40000"/>
                </a:schemeClr>
              </a:solidFill>
            </a:endParaRPr>
          </a:p>
        </p:txBody>
      </p:sp>
      <p:sp>
        <p:nvSpPr>
          <p:cNvPr id="28" name="CuadroTexto 27"/>
          <p:cNvSpPr txBox="1"/>
          <p:nvPr/>
        </p:nvSpPr>
        <p:spPr>
          <a:xfrm>
            <a:off x="633472" y="3825579"/>
            <a:ext cx="1834694" cy="400110"/>
          </a:xfrm>
          <a:prstGeom prst="rect">
            <a:avLst/>
          </a:prstGeom>
          <a:noFill/>
        </p:spPr>
        <p:txBody>
          <a:bodyPr wrap="square" rtlCol="0">
            <a:spAutoFit/>
          </a:bodyPr>
          <a:lstStyle/>
          <a:p>
            <a:r>
              <a:rPr lang="es-CL" sz="2000" b="1" dirty="0" smtClean="0">
                <a:solidFill>
                  <a:srgbClr val="92D050"/>
                </a:solidFill>
              </a:rPr>
              <a:t>Consumidores</a:t>
            </a:r>
            <a:endParaRPr lang="es-CL" sz="2000" b="1" dirty="0">
              <a:solidFill>
                <a:srgbClr val="92D050"/>
              </a:solidFill>
            </a:endParaRPr>
          </a:p>
        </p:txBody>
      </p:sp>
      <p:sp>
        <p:nvSpPr>
          <p:cNvPr id="30" name="CuadroTexto 29"/>
          <p:cNvSpPr txBox="1"/>
          <p:nvPr/>
        </p:nvSpPr>
        <p:spPr>
          <a:xfrm>
            <a:off x="8788163" y="961321"/>
            <a:ext cx="2649562" cy="400110"/>
          </a:xfrm>
          <a:prstGeom prst="rect">
            <a:avLst/>
          </a:prstGeom>
          <a:noFill/>
        </p:spPr>
        <p:txBody>
          <a:bodyPr wrap="square" rtlCol="0">
            <a:spAutoFit/>
          </a:bodyPr>
          <a:lstStyle/>
          <a:p>
            <a:r>
              <a:rPr lang="es-CL" sz="2000" b="1" dirty="0" smtClean="0">
                <a:solidFill>
                  <a:srgbClr val="00B0F0"/>
                </a:solidFill>
              </a:rPr>
              <a:t>Políticas Públicas</a:t>
            </a:r>
            <a:endParaRPr lang="es-CL" sz="2000" b="1" dirty="0">
              <a:solidFill>
                <a:srgbClr val="00B0F0"/>
              </a:solidFill>
            </a:endParaRPr>
          </a:p>
        </p:txBody>
      </p:sp>
      <p:sp>
        <p:nvSpPr>
          <p:cNvPr id="31" name="CuadroTexto 30"/>
          <p:cNvSpPr txBox="1"/>
          <p:nvPr/>
        </p:nvSpPr>
        <p:spPr>
          <a:xfrm>
            <a:off x="4804552" y="3734665"/>
            <a:ext cx="1834694" cy="400110"/>
          </a:xfrm>
          <a:prstGeom prst="rect">
            <a:avLst/>
          </a:prstGeom>
          <a:noFill/>
        </p:spPr>
        <p:txBody>
          <a:bodyPr wrap="square" rtlCol="0">
            <a:spAutoFit/>
          </a:bodyPr>
          <a:lstStyle/>
          <a:p>
            <a:r>
              <a:rPr lang="es-CL" sz="2000" b="1" dirty="0" smtClean="0">
                <a:solidFill>
                  <a:srgbClr val="FF7C80"/>
                </a:solidFill>
              </a:rPr>
              <a:t>Comunidades </a:t>
            </a:r>
            <a:endParaRPr lang="es-CL" sz="2000" b="1" dirty="0">
              <a:solidFill>
                <a:srgbClr val="FF7C80"/>
              </a:solidFill>
            </a:endParaRPr>
          </a:p>
        </p:txBody>
      </p:sp>
      <p:sp>
        <p:nvSpPr>
          <p:cNvPr id="15" name="CuadroTexto 14"/>
          <p:cNvSpPr txBox="1"/>
          <p:nvPr/>
        </p:nvSpPr>
        <p:spPr>
          <a:xfrm>
            <a:off x="2335523" y="1618980"/>
            <a:ext cx="5305294" cy="2031325"/>
          </a:xfrm>
          <a:prstGeom prst="rect">
            <a:avLst/>
          </a:prstGeom>
          <a:noFill/>
        </p:spPr>
        <p:txBody>
          <a:bodyPr wrap="square" rtlCol="0">
            <a:spAutoFit/>
          </a:bodyPr>
          <a:lstStyle/>
          <a:p>
            <a:endParaRPr lang="es-CL" dirty="0" smtClean="0">
              <a:solidFill>
                <a:schemeClr val="bg1"/>
              </a:solidFill>
            </a:endParaRPr>
          </a:p>
          <a:p>
            <a:pPr marL="285750" indent="-285750">
              <a:buFontTx/>
              <a:buChar char="-"/>
            </a:pPr>
            <a:r>
              <a:rPr lang="es-CL" dirty="0" smtClean="0">
                <a:solidFill>
                  <a:schemeClr val="bg1"/>
                </a:solidFill>
              </a:rPr>
              <a:t>Global </a:t>
            </a:r>
            <a:r>
              <a:rPr lang="es-CL" dirty="0" err="1" smtClean="0">
                <a:solidFill>
                  <a:schemeClr val="bg1"/>
                </a:solidFill>
              </a:rPr>
              <a:t>Reporting</a:t>
            </a:r>
            <a:r>
              <a:rPr lang="es-CL" dirty="0" smtClean="0">
                <a:solidFill>
                  <a:schemeClr val="bg1"/>
                </a:solidFill>
              </a:rPr>
              <a:t> </a:t>
            </a:r>
            <a:r>
              <a:rPr lang="es-CL" dirty="0" err="1" smtClean="0">
                <a:solidFill>
                  <a:schemeClr val="bg1"/>
                </a:solidFill>
              </a:rPr>
              <a:t>Initiative</a:t>
            </a:r>
            <a:r>
              <a:rPr lang="es-CL" dirty="0" smtClean="0">
                <a:solidFill>
                  <a:schemeClr val="bg1"/>
                </a:solidFill>
              </a:rPr>
              <a:t>.</a:t>
            </a:r>
          </a:p>
          <a:p>
            <a:pPr marL="285750" indent="-285750">
              <a:buFontTx/>
              <a:buChar char="-"/>
            </a:pPr>
            <a:r>
              <a:rPr lang="es-CL" dirty="0" err="1" smtClean="0">
                <a:solidFill>
                  <a:schemeClr val="bg1"/>
                </a:solidFill>
              </a:rPr>
              <a:t>Carbon</a:t>
            </a:r>
            <a:r>
              <a:rPr lang="es-CL" dirty="0" smtClean="0">
                <a:solidFill>
                  <a:schemeClr val="bg1"/>
                </a:solidFill>
              </a:rPr>
              <a:t> </a:t>
            </a:r>
            <a:r>
              <a:rPr lang="es-CL" dirty="0" err="1" smtClean="0">
                <a:solidFill>
                  <a:schemeClr val="bg1"/>
                </a:solidFill>
              </a:rPr>
              <a:t>Disclosure</a:t>
            </a:r>
            <a:r>
              <a:rPr lang="es-CL" dirty="0" smtClean="0">
                <a:solidFill>
                  <a:schemeClr val="bg1"/>
                </a:solidFill>
              </a:rPr>
              <a:t> Project.</a:t>
            </a:r>
          </a:p>
          <a:p>
            <a:pPr marL="285750" indent="-285750">
              <a:buFontTx/>
              <a:buChar char="-"/>
            </a:pPr>
            <a:r>
              <a:rPr lang="es-CL" dirty="0" err="1" smtClean="0">
                <a:solidFill>
                  <a:schemeClr val="bg1"/>
                </a:solidFill>
              </a:rPr>
              <a:t>Principles</a:t>
            </a:r>
            <a:r>
              <a:rPr lang="es-CL" dirty="0" smtClean="0">
                <a:solidFill>
                  <a:schemeClr val="bg1"/>
                </a:solidFill>
              </a:rPr>
              <a:t> </a:t>
            </a:r>
            <a:r>
              <a:rPr lang="es-CL" dirty="0" err="1" smtClean="0">
                <a:solidFill>
                  <a:schemeClr val="bg1"/>
                </a:solidFill>
              </a:rPr>
              <a:t>for</a:t>
            </a:r>
            <a:r>
              <a:rPr lang="es-CL" dirty="0" smtClean="0">
                <a:solidFill>
                  <a:schemeClr val="bg1"/>
                </a:solidFill>
              </a:rPr>
              <a:t> </a:t>
            </a:r>
            <a:r>
              <a:rPr lang="es-CL" dirty="0" err="1" smtClean="0">
                <a:solidFill>
                  <a:schemeClr val="bg1"/>
                </a:solidFill>
              </a:rPr>
              <a:t>responsible</a:t>
            </a:r>
            <a:r>
              <a:rPr lang="es-CL" dirty="0" smtClean="0">
                <a:solidFill>
                  <a:schemeClr val="bg1"/>
                </a:solidFill>
              </a:rPr>
              <a:t> </a:t>
            </a:r>
            <a:r>
              <a:rPr lang="es-CL" dirty="0" err="1" smtClean="0">
                <a:solidFill>
                  <a:schemeClr val="bg1"/>
                </a:solidFill>
              </a:rPr>
              <a:t>Investment</a:t>
            </a:r>
            <a:r>
              <a:rPr lang="es-CL" dirty="0" smtClean="0">
                <a:solidFill>
                  <a:schemeClr val="bg1"/>
                </a:solidFill>
              </a:rPr>
              <a:t>.</a:t>
            </a:r>
          </a:p>
          <a:p>
            <a:pPr marL="285750" indent="-285750">
              <a:buFontTx/>
              <a:buChar char="-"/>
            </a:pPr>
            <a:r>
              <a:rPr lang="es-CL" dirty="0" smtClean="0">
                <a:solidFill>
                  <a:schemeClr val="bg1"/>
                </a:solidFill>
              </a:rPr>
              <a:t>Investor </a:t>
            </a:r>
            <a:r>
              <a:rPr lang="es-CL" dirty="0" err="1" smtClean="0">
                <a:solidFill>
                  <a:schemeClr val="bg1"/>
                </a:solidFill>
              </a:rPr>
              <a:t>Mining</a:t>
            </a:r>
            <a:r>
              <a:rPr lang="es-CL" dirty="0" smtClean="0">
                <a:solidFill>
                  <a:schemeClr val="bg1"/>
                </a:solidFill>
              </a:rPr>
              <a:t> and Safety </a:t>
            </a:r>
            <a:r>
              <a:rPr lang="es-CL" dirty="0" err="1" smtClean="0">
                <a:solidFill>
                  <a:schemeClr val="bg1"/>
                </a:solidFill>
              </a:rPr>
              <a:t>Initiative</a:t>
            </a:r>
            <a:r>
              <a:rPr lang="es-CL" dirty="0" smtClean="0">
                <a:solidFill>
                  <a:schemeClr val="bg1"/>
                </a:solidFill>
              </a:rPr>
              <a:t>.</a:t>
            </a:r>
          </a:p>
          <a:p>
            <a:pPr marL="285750" indent="-285750">
              <a:buFontTx/>
              <a:buChar char="-"/>
            </a:pPr>
            <a:r>
              <a:rPr lang="es-CL" dirty="0" err="1">
                <a:solidFill>
                  <a:schemeClr val="bg1"/>
                </a:solidFill>
              </a:rPr>
              <a:t>Environmental</a:t>
            </a:r>
            <a:r>
              <a:rPr lang="es-CL" dirty="0">
                <a:solidFill>
                  <a:schemeClr val="bg1"/>
                </a:solidFill>
              </a:rPr>
              <a:t>, social, and </a:t>
            </a:r>
            <a:r>
              <a:rPr lang="es-CL" dirty="0" err="1">
                <a:solidFill>
                  <a:schemeClr val="bg1"/>
                </a:solidFill>
              </a:rPr>
              <a:t>governance</a:t>
            </a:r>
            <a:r>
              <a:rPr lang="es-CL" dirty="0">
                <a:solidFill>
                  <a:schemeClr val="bg1"/>
                </a:solidFill>
              </a:rPr>
              <a:t> </a:t>
            </a:r>
            <a:endParaRPr lang="es-CL" dirty="0" smtClean="0">
              <a:solidFill>
                <a:schemeClr val="bg1"/>
              </a:solidFill>
            </a:endParaRPr>
          </a:p>
          <a:p>
            <a:pPr marL="285750" indent="-285750">
              <a:buFontTx/>
              <a:buChar char="-"/>
            </a:pPr>
            <a:endParaRPr lang="es-CL" dirty="0">
              <a:solidFill>
                <a:schemeClr val="bg1"/>
              </a:solidFill>
            </a:endParaRPr>
          </a:p>
        </p:txBody>
      </p:sp>
      <p:pic>
        <p:nvPicPr>
          <p:cNvPr id="32" name="Imagen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379" y="4578776"/>
            <a:ext cx="1890602" cy="18464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3" name="CuadroTexto 32"/>
          <p:cNvSpPr txBox="1"/>
          <p:nvPr/>
        </p:nvSpPr>
        <p:spPr>
          <a:xfrm>
            <a:off x="8751648" y="1339771"/>
            <a:ext cx="3409407" cy="1754326"/>
          </a:xfrm>
          <a:prstGeom prst="rect">
            <a:avLst/>
          </a:prstGeom>
          <a:noFill/>
        </p:spPr>
        <p:txBody>
          <a:bodyPr wrap="square" rtlCol="0">
            <a:spAutoFit/>
          </a:bodyPr>
          <a:lstStyle/>
          <a:p>
            <a:endParaRPr lang="es-CL" dirty="0" smtClean="0">
              <a:solidFill>
                <a:schemeClr val="bg1"/>
              </a:solidFill>
            </a:endParaRPr>
          </a:p>
          <a:p>
            <a:pPr marL="285750" indent="-285750">
              <a:buFontTx/>
              <a:buChar char="-"/>
            </a:pPr>
            <a:r>
              <a:rPr lang="es-CL" dirty="0" smtClean="0">
                <a:solidFill>
                  <a:schemeClr val="bg1"/>
                </a:solidFill>
              </a:rPr>
              <a:t>Ley fomento al Reciclaje.</a:t>
            </a:r>
          </a:p>
          <a:p>
            <a:pPr marL="285750" indent="-285750">
              <a:buFontTx/>
              <a:buChar char="-"/>
            </a:pPr>
            <a:r>
              <a:rPr lang="es-CL" dirty="0" smtClean="0">
                <a:solidFill>
                  <a:schemeClr val="bg1"/>
                </a:solidFill>
              </a:rPr>
              <a:t>Programa Consumo y Producción Sustentable.</a:t>
            </a:r>
          </a:p>
          <a:p>
            <a:pPr marL="285750" indent="-285750">
              <a:buFontTx/>
              <a:buChar char="-"/>
            </a:pPr>
            <a:r>
              <a:rPr lang="es-CL" dirty="0" smtClean="0">
                <a:solidFill>
                  <a:schemeClr val="bg1"/>
                </a:solidFill>
              </a:rPr>
              <a:t>Biodiversidad y áreas protegidas.</a:t>
            </a:r>
          </a:p>
        </p:txBody>
      </p:sp>
      <p:pic>
        <p:nvPicPr>
          <p:cNvPr id="34" name="Imagen 33"/>
          <p:cNvPicPr>
            <a:picLocks noChangeAspect="1"/>
          </p:cNvPicPr>
          <p:nvPr/>
        </p:nvPicPr>
        <p:blipFill>
          <a:blip r:embed="rId5"/>
          <a:stretch>
            <a:fillRect/>
          </a:stretch>
        </p:blipFill>
        <p:spPr>
          <a:xfrm>
            <a:off x="8536118" y="3144502"/>
            <a:ext cx="3019425" cy="542925"/>
          </a:xfrm>
          <a:prstGeom prst="rect">
            <a:avLst/>
          </a:prstGeom>
        </p:spPr>
      </p:pic>
      <p:pic>
        <p:nvPicPr>
          <p:cNvPr id="37" name="Imagen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7890" y="4503750"/>
            <a:ext cx="2695883" cy="2021912"/>
          </a:xfrm>
          <a:prstGeom prst="rect">
            <a:avLst/>
          </a:prstGeom>
          <a:ln>
            <a:noFill/>
          </a:ln>
          <a:effectLst>
            <a:outerShdw blurRad="292100" dist="139700" dir="2700000" algn="tl" rotWithShape="0">
              <a:srgbClr val="333333">
                <a:alpha val="65000"/>
              </a:srgbClr>
            </a:outerShdw>
          </a:effectLst>
        </p:spPr>
      </p:pic>
      <p:sp>
        <p:nvSpPr>
          <p:cNvPr id="39" name="CuadroTexto 38"/>
          <p:cNvSpPr txBox="1"/>
          <p:nvPr/>
        </p:nvSpPr>
        <p:spPr>
          <a:xfrm>
            <a:off x="423261" y="4130502"/>
            <a:ext cx="3409407" cy="369332"/>
          </a:xfrm>
          <a:prstGeom prst="rect">
            <a:avLst/>
          </a:prstGeom>
          <a:noFill/>
        </p:spPr>
        <p:txBody>
          <a:bodyPr wrap="square" rtlCol="0">
            <a:spAutoFit/>
          </a:bodyPr>
          <a:lstStyle/>
          <a:p>
            <a:r>
              <a:rPr lang="es-CL" dirty="0" smtClean="0">
                <a:solidFill>
                  <a:schemeClr val="bg1"/>
                </a:solidFill>
              </a:rPr>
              <a:t>Consumo sustentable </a:t>
            </a:r>
          </a:p>
        </p:txBody>
      </p:sp>
      <p:sp>
        <p:nvSpPr>
          <p:cNvPr id="40" name="CuadroTexto 39"/>
          <p:cNvSpPr txBox="1"/>
          <p:nvPr/>
        </p:nvSpPr>
        <p:spPr>
          <a:xfrm>
            <a:off x="4677566" y="4108111"/>
            <a:ext cx="3409407" cy="369332"/>
          </a:xfrm>
          <a:prstGeom prst="rect">
            <a:avLst/>
          </a:prstGeom>
          <a:noFill/>
        </p:spPr>
        <p:txBody>
          <a:bodyPr wrap="square" rtlCol="0">
            <a:spAutoFit/>
          </a:bodyPr>
          <a:lstStyle/>
          <a:p>
            <a:r>
              <a:rPr lang="es-CL" dirty="0" smtClean="0">
                <a:solidFill>
                  <a:schemeClr val="bg1"/>
                </a:solidFill>
              </a:rPr>
              <a:t>Mayores exigencias </a:t>
            </a:r>
          </a:p>
        </p:txBody>
      </p:sp>
      <p:pic>
        <p:nvPicPr>
          <p:cNvPr id="41" name="Imagen 40"/>
          <p:cNvPicPr>
            <a:picLocks noChangeAspect="1"/>
          </p:cNvPicPr>
          <p:nvPr/>
        </p:nvPicPr>
        <p:blipFill rotWithShape="1">
          <a:blip r:embed="rId7">
            <a:extLst>
              <a:ext uri="{28A0092B-C50C-407E-A947-70E740481C1C}">
                <a14:useLocalDpi xmlns:a14="http://schemas.microsoft.com/office/drawing/2010/main" val="0"/>
              </a:ext>
            </a:extLst>
          </a:blip>
          <a:srcRect t="4141" b="13036"/>
          <a:stretch/>
        </p:blipFill>
        <p:spPr>
          <a:xfrm>
            <a:off x="348551" y="1739042"/>
            <a:ext cx="1879296" cy="1775012"/>
          </a:xfrm>
          <a:prstGeom prst="ellipse">
            <a:avLst/>
          </a:prstGeom>
          <a:ln>
            <a:noFill/>
          </a:ln>
          <a:effectLst>
            <a:softEdge rad="112500"/>
          </a:effectLst>
        </p:spPr>
      </p:pic>
      <p:pic>
        <p:nvPicPr>
          <p:cNvPr id="42" name="Imagen 41"/>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2031" r="41250"/>
                    </a14:imgEffect>
                  </a14:imgLayer>
                </a14:imgProps>
              </a:ext>
              <a:ext uri="{28A0092B-C50C-407E-A947-70E740481C1C}">
                <a14:useLocalDpi xmlns:a14="http://schemas.microsoft.com/office/drawing/2010/main" val="0"/>
              </a:ext>
            </a:extLst>
          </a:blip>
          <a:srcRect r="57888"/>
          <a:stretch/>
        </p:blipFill>
        <p:spPr>
          <a:xfrm rot="9597372" flipH="1" flipV="1">
            <a:off x="7282193" y="707647"/>
            <a:ext cx="1334136" cy="1869026"/>
          </a:xfrm>
          <a:prstGeom prst="rect">
            <a:avLst/>
          </a:prstGeom>
        </p:spPr>
      </p:pic>
      <p:pic>
        <p:nvPicPr>
          <p:cNvPr id="43" name="Imagen 4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93736" y="4012092"/>
            <a:ext cx="3737614" cy="22791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102120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839</TotalTime>
  <Words>1276</Words>
  <Application>Microsoft Office PowerPoint</Application>
  <PresentationFormat>Panorámica</PresentationFormat>
  <Paragraphs>210</Paragraphs>
  <Slides>10</Slides>
  <Notes>10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10</vt:i4>
      </vt:variant>
    </vt:vector>
  </HeadingPairs>
  <TitlesOfParts>
    <vt:vector size="19" baseType="lpstr">
      <vt:lpstr>Arial</vt:lpstr>
      <vt:lpstr>Arial Black</vt:lpstr>
      <vt:lpstr>Arial Rounded MT Bold</vt:lpstr>
      <vt:lpstr>Calibri</vt:lpstr>
      <vt:lpstr>Calibri Light</vt:lpstr>
      <vt:lpstr>Helvetica</vt:lpstr>
      <vt:lpstr>Montserrat</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Christel Lindhorst</dc:creator>
  <cp:lastModifiedBy>Christel Lindhorst</cp:lastModifiedBy>
  <cp:revision>122</cp:revision>
  <cp:lastPrinted>2019-12-17T21:44:23Z</cp:lastPrinted>
  <dcterms:created xsi:type="dcterms:W3CDTF">2019-05-03T23:22:53Z</dcterms:created>
  <dcterms:modified xsi:type="dcterms:W3CDTF">2019-12-17T22:17:59Z</dcterms:modified>
</cp:coreProperties>
</file>