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49" r:id="rId3"/>
    <p:sldId id="314" r:id="rId4"/>
    <p:sldId id="346" r:id="rId5"/>
    <p:sldId id="333" r:id="rId6"/>
    <p:sldId id="312" r:id="rId7"/>
    <p:sldId id="305" r:id="rId8"/>
    <p:sldId id="339" r:id="rId9"/>
    <p:sldId id="341" r:id="rId10"/>
    <p:sldId id="347" r:id="rId11"/>
    <p:sldId id="317" r:id="rId12"/>
    <p:sldId id="343" r:id="rId13"/>
    <p:sldId id="318" r:id="rId14"/>
    <p:sldId id="345" r:id="rId15"/>
    <p:sldId id="338" r:id="rId16"/>
    <p:sldId id="337" r:id="rId17"/>
    <p:sldId id="342" r:id="rId18"/>
    <p:sldId id="336" r:id="rId19"/>
    <p:sldId id="348" r:id="rId20"/>
    <p:sldId id="320" r:id="rId21"/>
    <p:sldId id="344" r:id="rId22"/>
    <p:sldId id="32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B8B"/>
    <a:srgbClr val="37F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7" autoAdjust="0"/>
    <p:restoredTop sz="95238" autoAdjust="0"/>
  </p:normalViewPr>
  <p:slideViewPr>
    <p:cSldViewPr snapToGrid="0" snapToObjects="1">
      <p:cViewPr>
        <p:scale>
          <a:sx n="33" d="100"/>
          <a:sy n="33" d="100"/>
        </p:scale>
        <p:origin x="1459" y="48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11820809526267"/>
          <c:y val="6.2205892012841171E-2"/>
          <c:w val="0.87104307565419137"/>
          <c:h val="0.7646219674769899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'[Cuadro_2 (4).xls]ExportCuadro'!$F$29</c:f>
              <c:strCache>
                <c:ptCount val="1"/>
                <c:pt idx="0">
                  <c:v>bonos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'[Cuadro_2 (4).xls]ExportCuadro'!$C$30:$C$31</c:f>
              <c:strCache>
                <c:ptCount val="2"/>
                <c:pt idx="0">
                  <c:v>colocaciones</c:v>
                </c:pt>
                <c:pt idx="1">
                  <c:v>captaciones </c:v>
                </c:pt>
              </c:strCache>
            </c:strRef>
          </c:cat>
          <c:val>
            <c:numRef>
              <c:f>'[Cuadro_2 (4).xls]ExportCuadro'!$F$30:$F$31</c:f>
              <c:numCache>
                <c:formatCode>0%</c:formatCode>
                <c:ptCount val="2"/>
                <c:pt idx="1">
                  <c:v>0.2775355755460846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C-447A-8992-D28074539451}"/>
            </c:ext>
          </c:extLst>
        </c:ser>
        <c:ser>
          <c:idx val="1"/>
          <c:order val="1"/>
          <c:tx>
            <c:strRef>
              <c:f>'[Cuadro_2 (4).xls]ExportCuadro'!$E$29</c:f>
              <c:strCache>
                <c:ptCount val="1"/>
                <c:pt idx="0">
                  <c:v>UF &gt; 1 año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'[Cuadro_2 (4).xls]ExportCuadro'!$C$30:$C$31</c:f>
              <c:strCache>
                <c:ptCount val="2"/>
                <c:pt idx="0">
                  <c:v>colocaciones</c:v>
                </c:pt>
                <c:pt idx="1">
                  <c:v>captaciones </c:v>
                </c:pt>
              </c:strCache>
            </c:strRef>
          </c:cat>
          <c:val>
            <c:numRef>
              <c:f>'[Cuadro_2 (4).xls]ExportCuadro'!$E$30:$E$31</c:f>
              <c:numCache>
                <c:formatCode>0.0%</c:formatCode>
                <c:ptCount val="2"/>
                <c:pt idx="0" formatCode="0.00%">
                  <c:v>0.51573241759835731</c:v>
                </c:pt>
                <c:pt idx="1">
                  <c:v>0.27875679585523389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6C-447A-8992-D28074539451}"/>
            </c:ext>
          </c:extLst>
        </c:ser>
        <c:ser>
          <c:idx val="0"/>
          <c:order val="2"/>
          <c:tx>
            <c:strRef>
              <c:f>'[Cuadro_2 (4).xls]ExportCuadro'!$D$29</c:f>
              <c:strCache>
                <c:ptCount val="1"/>
                <c:pt idx="0">
                  <c:v>UF &lt; 1 año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'[Cuadro_2 (4).xls]ExportCuadro'!$C$30:$C$31</c:f>
              <c:strCache>
                <c:ptCount val="2"/>
                <c:pt idx="0">
                  <c:v>colocaciones</c:v>
                </c:pt>
                <c:pt idx="1">
                  <c:v>captaciones </c:v>
                </c:pt>
              </c:strCache>
            </c:strRef>
          </c:cat>
          <c:val>
            <c:numRef>
              <c:f>'[Cuadro_2 (4).xls]ExportCuadro'!$D$30:$D$31</c:f>
              <c:numCache>
                <c:formatCode>0.0%</c:formatCode>
                <c:ptCount val="2"/>
                <c:pt idx="0" formatCode="0.00%">
                  <c:v>6.7218905703277612E-2</c:v>
                </c:pt>
                <c:pt idx="1">
                  <c:v>1.6007715172919577E-2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C-447A-8992-D28074539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070704"/>
        <c:axId val="374071032"/>
      </c:barChart>
      <c:catAx>
        <c:axId val="37407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071032"/>
        <c:crosses val="autoZero"/>
        <c:auto val="1"/>
        <c:lblAlgn val="ctr"/>
        <c:lblOffset val="100"/>
        <c:noMultiLvlLbl val="0"/>
      </c:catAx>
      <c:valAx>
        <c:axId val="37407103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407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614911617953964"/>
          <c:y val="0.41584665664519083"/>
          <c:w val="0.15463730230423045"/>
          <c:h val="0.37528144221402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[Book5]Sheet1!$F$1</c:f>
              <c:strCache>
                <c:ptCount val="1"/>
                <c:pt idx="0">
                  <c:v>spread</c:v>
                </c:pt>
              </c:strCache>
            </c:strRef>
          </c:tx>
          <c:spPr>
            <a:ln w="101600" cap="rnd">
              <a:solidFill>
                <a:srgbClr val="C0504D"/>
              </a:solidFill>
              <a:round/>
            </a:ln>
            <a:effectLst/>
          </c:spPr>
          <c:marker>
            <c:symbol val="none"/>
          </c:marker>
          <c:cat>
            <c:numRef>
              <c:f>[Book5]Sheet1!$A$2:$A$32</c:f>
              <c:numCache>
                <c:formatCode>mm/yy</c:formatCode>
                <c:ptCount val="31"/>
                <c:pt idx="0">
                  <c:v>43525</c:v>
                </c:pt>
                <c:pt idx="1">
                  <c:v>43532</c:v>
                </c:pt>
                <c:pt idx="2">
                  <c:v>43539</c:v>
                </c:pt>
                <c:pt idx="3">
                  <c:v>43546</c:v>
                </c:pt>
                <c:pt idx="4">
                  <c:v>43553</c:v>
                </c:pt>
                <c:pt idx="5">
                  <c:v>43560</c:v>
                </c:pt>
                <c:pt idx="6">
                  <c:v>43567</c:v>
                </c:pt>
                <c:pt idx="7">
                  <c:v>43574</c:v>
                </c:pt>
                <c:pt idx="8">
                  <c:v>43581</c:v>
                </c:pt>
                <c:pt idx="9">
                  <c:v>43588</c:v>
                </c:pt>
                <c:pt idx="10">
                  <c:v>43595</c:v>
                </c:pt>
                <c:pt idx="11">
                  <c:v>43602</c:v>
                </c:pt>
                <c:pt idx="12">
                  <c:v>43609</c:v>
                </c:pt>
                <c:pt idx="13">
                  <c:v>43616</c:v>
                </c:pt>
                <c:pt idx="14">
                  <c:v>43623</c:v>
                </c:pt>
                <c:pt idx="15">
                  <c:v>43630</c:v>
                </c:pt>
                <c:pt idx="16">
                  <c:v>43637</c:v>
                </c:pt>
                <c:pt idx="17">
                  <c:v>43644</c:v>
                </c:pt>
                <c:pt idx="18">
                  <c:v>43651</c:v>
                </c:pt>
                <c:pt idx="19">
                  <c:v>43658</c:v>
                </c:pt>
                <c:pt idx="20">
                  <c:v>43665</c:v>
                </c:pt>
                <c:pt idx="21">
                  <c:v>43672</c:v>
                </c:pt>
                <c:pt idx="22">
                  <c:v>43679</c:v>
                </c:pt>
                <c:pt idx="23">
                  <c:v>43686</c:v>
                </c:pt>
                <c:pt idx="24">
                  <c:v>43693</c:v>
                </c:pt>
                <c:pt idx="25">
                  <c:v>43700</c:v>
                </c:pt>
                <c:pt idx="26">
                  <c:v>43707</c:v>
                </c:pt>
                <c:pt idx="27">
                  <c:v>43714</c:v>
                </c:pt>
                <c:pt idx="28">
                  <c:v>43721</c:v>
                </c:pt>
                <c:pt idx="29">
                  <c:v>43728</c:v>
                </c:pt>
                <c:pt idx="30">
                  <c:v>43735</c:v>
                </c:pt>
              </c:numCache>
            </c:numRef>
          </c:cat>
          <c:val>
            <c:numRef>
              <c:f>[Book5]Sheet1!$F$2:$F$32</c:f>
              <c:numCache>
                <c:formatCode>_(* #,##0.00_);_(* \(#,##0.00\);_(* "-"??_);_(@_)</c:formatCode>
                <c:ptCount val="31"/>
                <c:pt idx="0">
                  <c:v>1.566014688962563</c:v>
                </c:pt>
                <c:pt idx="1">
                  <c:v>1.5848208286244354</c:v>
                </c:pt>
                <c:pt idx="2">
                  <c:v>1.6359983733115477</c:v>
                </c:pt>
                <c:pt idx="3">
                  <c:v>1.3539362063961251</c:v>
                </c:pt>
                <c:pt idx="4">
                  <c:v>1.5344869621571946</c:v>
                </c:pt>
                <c:pt idx="5">
                  <c:v>1.8102924209130502</c:v>
                </c:pt>
                <c:pt idx="6">
                  <c:v>1.4995621284229272</c:v>
                </c:pt>
                <c:pt idx="7">
                  <c:v>1.3376218728550573</c:v>
                </c:pt>
                <c:pt idx="8">
                  <c:v>1.4497081206683382</c:v>
                </c:pt>
                <c:pt idx="9">
                  <c:v>1.4633099192556884</c:v>
                </c:pt>
                <c:pt idx="10">
                  <c:v>1.4829264310104397</c:v>
                </c:pt>
                <c:pt idx="11">
                  <c:v>1.5992720851517863</c:v>
                </c:pt>
                <c:pt idx="12">
                  <c:v>1.3521732421600205</c:v>
                </c:pt>
                <c:pt idx="13">
                  <c:v>1.5609939837182853</c:v>
                </c:pt>
                <c:pt idx="14">
                  <c:v>1.4483995014000839</c:v>
                </c:pt>
                <c:pt idx="15">
                  <c:v>1.5571264866012504</c:v>
                </c:pt>
                <c:pt idx="16">
                  <c:v>1.634778396603493</c:v>
                </c:pt>
                <c:pt idx="17">
                  <c:v>1.5648624280261565</c:v>
                </c:pt>
                <c:pt idx="18">
                  <c:v>1.8690211588648893</c:v>
                </c:pt>
                <c:pt idx="19">
                  <c:v>1.8343262592258727</c:v>
                </c:pt>
                <c:pt idx="20">
                  <c:v>2.0790154247075705</c:v>
                </c:pt>
                <c:pt idx="21">
                  <c:v>1.9901217709681598</c:v>
                </c:pt>
                <c:pt idx="22">
                  <c:v>1.8232758732102736</c:v>
                </c:pt>
                <c:pt idx="23">
                  <c:v>1.9072073269234475</c:v>
                </c:pt>
                <c:pt idx="24">
                  <c:v>1.8439004801143761</c:v>
                </c:pt>
                <c:pt idx="25">
                  <c:v>1.9329828380258314</c:v>
                </c:pt>
                <c:pt idx="26">
                  <c:v>2.1076759912522003</c:v>
                </c:pt>
                <c:pt idx="27">
                  <c:v>1.9119869955664548</c:v>
                </c:pt>
                <c:pt idx="28">
                  <c:v>2.2119183019974678</c:v>
                </c:pt>
                <c:pt idx="29">
                  <c:v>2.0895248242790196</c:v>
                </c:pt>
                <c:pt idx="30">
                  <c:v>2.2446556805688389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C9-4239-B34E-42587ED35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655216"/>
        <c:axId val="428099200"/>
      </c:lineChart>
      <c:dateAx>
        <c:axId val="4606552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8099200"/>
        <c:crosses val="autoZero"/>
        <c:auto val="1"/>
        <c:lblOffset val="100"/>
        <c:baseTimeUnit val="days"/>
        <c:majorUnit val="28"/>
        <c:majorTimeUnit val="days"/>
        <c:minorUnit val="7"/>
        <c:minorTimeUnit val="days"/>
      </c:dateAx>
      <c:valAx>
        <c:axId val="428099200"/>
        <c:scaling>
          <c:orientation val="minMax"/>
          <c:max val="2.25"/>
          <c:min val="1.25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06552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EB927-D0DA-4CC3-A9D3-6990D51FC515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</dgm:pt>
    <dgm:pt modelId="{425573BE-1F0B-4CFE-BBED-E8078AB95378}">
      <dgm:prSet phldrT="[Text]" custT="1"/>
      <dgm:spPr/>
      <dgm:t>
        <a:bodyPr/>
        <a:lstStyle/>
        <a:p>
          <a:r>
            <a:rPr lang="es-CL" sz="2800" u="sng" noProof="0" dirty="0" err="1"/>
            <a:t>Blanchard</a:t>
          </a:r>
          <a:r>
            <a:rPr lang="es-CL" sz="2800" noProof="0" dirty="0"/>
            <a:t> </a:t>
          </a:r>
        </a:p>
        <a:p>
          <a:r>
            <a:rPr lang="es-CL" sz="2400" noProof="0" dirty="0"/>
            <a:t>Elevar meta de inflación de 2 a 4%</a:t>
          </a:r>
          <a:endParaRPr lang="es-CL" sz="2800" noProof="0" dirty="0"/>
        </a:p>
      </dgm:t>
    </dgm:pt>
    <dgm:pt modelId="{E388AED1-C9A7-43FE-85D6-2AF1C013F3D5}" type="parTrans" cxnId="{646A9701-8C86-44D3-BB5F-6C73B87C243A}">
      <dgm:prSet/>
      <dgm:spPr/>
      <dgm:t>
        <a:bodyPr/>
        <a:lstStyle/>
        <a:p>
          <a:endParaRPr lang="es-CL" noProof="0" dirty="0"/>
        </a:p>
      </dgm:t>
    </dgm:pt>
    <dgm:pt modelId="{43E0EC1E-1311-4AB6-93E5-302B8A013EBB}" type="sibTrans" cxnId="{646A9701-8C86-44D3-BB5F-6C73B87C243A}">
      <dgm:prSet/>
      <dgm:spPr/>
      <dgm:t>
        <a:bodyPr/>
        <a:lstStyle/>
        <a:p>
          <a:endParaRPr lang="es-CL" noProof="0" dirty="0"/>
        </a:p>
      </dgm:t>
    </dgm:pt>
    <dgm:pt modelId="{4E6A61E0-C8E0-4621-BF9D-6E9CE010FEB7}">
      <dgm:prSet phldrT="[Text]" custT="1"/>
      <dgm:spPr/>
      <dgm:t>
        <a:bodyPr/>
        <a:lstStyle/>
        <a:p>
          <a:r>
            <a:rPr lang="es-CL" sz="2800" u="sng" noProof="0" dirty="0" err="1"/>
            <a:t>Woodford</a:t>
          </a:r>
          <a:endParaRPr lang="es-CL" sz="2800" u="sng" noProof="0" dirty="0"/>
        </a:p>
        <a:p>
          <a:r>
            <a:rPr lang="es-CL" sz="2400" noProof="0" dirty="0"/>
            <a:t>Establecer meta de nivel de precios</a:t>
          </a:r>
        </a:p>
      </dgm:t>
    </dgm:pt>
    <dgm:pt modelId="{44EEFDAD-2CE5-491A-A287-D91FA6982248}" type="parTrans" cxnId="{2502473C-586C-4ED8-A073-844F217F61F1}">
      <dgm:prSet/>
      <dgm:spPr/>
      <dgm:t>
        <a:bodyPr/>
        <a:lstStyle/>
        <a:p>
          <a:endParaRPr lang="es-CL" noProof="0" dirty="0"/>
        </a:p>
      </dgm:t>
    </dgm:pt>
    <dgm:pt modelId="{83BD95A4-AEF4-4610-AB34-6E8E46CD33A9}" type="sibTrans" cxnId="{2502473C-586C-4ED8-A073-844F217F61F1}">
      <dgm:prSet/>
      <dgm:spPr/>
      <dgm:t>
        <a:bodyPr/>
        <a:lstStyle/>
        <a:p>
          <a:endParaRPr lang="es-CL" noProof="0" dirty="0"/>
        </a:p>
      </dgm:t>
    </dgm:pt>
    <dgm:pt modelId="{B0C7A32A-2675-4A5A-AF53-921DB3C7506B}">
      <dgm:prSet phldrT="[Text]" custT="1"/>
      <dgm:spPr/>
      <dgm:t>
        <a:bodyPr/>
        <a:lstStyle/>
        <a:p>
          <a:r>
            <a:rPr lang="es-CL" sz="2800" u="sng" noProof="0" dirty="0"/>
            <a:t>Bernanke </a:t>
          </a:r>
        </a:p>
        <a:p>
          <a:r>
            <a:rPr lang="es-CL" sz="2400" noProof="0" dirty="0"/>
            <a:t>Elevar meta de inflación cada vez que TPM=0</a:t>
          </a:r>
        </a:p>
      </dgm:t>
    </dgm:pt>
    <dgm:pt modelId="{E50D4A9C-0A79-425C-A37D-3C61BA9227ED}" type="parTrans" cxnId="{2ACC8888-AE19-4C17-86D4-9DDF970465BC}">
      <dgm:prSet/>
      <dgm:spPr/>
      <dgm:t>
        <a:bodyPr/>
        <a:lstStyle/>
        <a:p>
          <a:endParaRPr lang="es-CL" noProof="0" dirty="0"/>
        </a:p>
      </dgm:t>
    </dgm:pt>
    <dgm:pt modelId="{3BF2790F-1191-456D-AA60-8B181A7F7993}" type="sibTrans" cxnId="{2ACC8888-AE19-4C17-86D4-9DDF970465BC}">
      <dgm:prSet/>
      <dgm:spPr/>
      <dgm:t>
        <a:bodyPr/>
        <a:lstStyle/>
        <a:p>
          <a:endParaRPr lang="es-CL" noProof="0" dirty="0"/>
        </a:p>
      </dgm:t>
    </dgm:pt>
    <dgm:pt modelId="{ED1AF367-6733-496D-981E-763B13DABACC}">
      <dgm:prSet phldrT="[Text]" custT="1"/>
      <dgm:spPr/>
      <dgm:t>
        <a:bodyPr/>
        <a:lstStyle/>
        <a:p>
          <a:r>
            <a:rPr lang="es-CL" sz="2800" u="sng" noProof="0" dirty="0"/>
            <a:t>Summers</a:t>
          </a:r>
        </a:p>
        <a:p>
          <a:r>
            <a:rPr lang="es-CL" sz="2400" noProof="0" dirty="0"/>
            <a:t>Meta de crecimiento PIB nominal</a:t>
          </a:r>
        </a:p>
      </dgm:t>
    </dgm:pt>
    <dgm:pt modelId="{7F868728-4F9D-4892-8A92-E7F3B6CDDF89}" type="parTrans" cxnId="{77F0D78B-C988-4D53-8050-49A7ABE5846B}">
      <dgm:prSet/>
      <dgm:spPr/>
      <dgm:t>
        <a:bodyPr/>
        <a:lstStyle/>
        <a:p>
          <a:endParaRPr lang="es-CL" noProof="0" dirty="0"/>
        </a:p>
      </dgm:t>
    </dgm:pt>
    <dgm:pt modelId="{A6618929-7568-4637-B764-AD06523BAB7A}" type="sibTrans" cxnId="{77F0D78B-C988-4D53-8050-49A7ABE5846B}">
      <dgm:prSet/>
      <dgm:spPr/>
      <dgm:t>
        <a:bodyPr/>
        <a:lstStyle/>
        <a:p>
          <a:endParaRPr lang="es-CL" noProof="0" dirty="0"/>
        </a:p>
      </dgm:t>
    </dgm:pt>
    <dgm:pt modelId="{463A5791-3ADF-4755-B618-1030141339FD}" type="pres">
      <dgm:prSet presAssocID="{051EB927-D0DA-4CC3-A9D3-6990D51FC515}" presName="Name0" presStyleCnt="0">
        <dgm:presLayoutVars>
          <dgm:dir/>
          <dgm:resizeHandles val="exact"/>
        </dgm:presLayoutVars>
      </dgm:prSet>
      <dgm:spPr/>
    </dgm:pt>
    <dgm:pt modelId="{FBDFB486-C2FA-4795-9900-B8503DE5E70B}" type="pres">
      <dgm:prSet presAssocID="{051EB927-D0DA-4CC3-A9D3-6990D51FC515}" presName="bkgdShp" presStyleLbl="alignAccFollowNode1" presStyleIdx="0" presStyleCnt="1"/>
      <dgm:spPr/>
    </dgm:pt>
    <dgm:pt modelId="{8812576A-D069-4BCB-A606-9DEC2280E6C8}" type="pres">
      <dgm:prSet presAssocID="{051EB927-D0DA-4CC3-A9D3-6990D51FC515}" presName="linComp" presStyleCnt="0"/>
      <dgm:spPr/>
    </dgm:pt>
    <dgm:pt modelId="{41A07D5A-AAB2-412C-B877-A9520DE00239}" type="pres">
      <dgm:prSet presAssocID="{425573BE-1F0B-4CFE-BBED-E8078AB95378}" presName="compNode" presStyleCnt="0"/>
      <dgm:spPr/>
    </dgm:pt>
    <dgm:pt modelId="{C3C54725-A97E-4BB5-87A8-4295587AAAAD}" type="pres">
      <dgm:prSet presAssocID="{425573BE-1F0B-4CFE-BBED-E8078AB95378}" presName="node" presStyleLbl="node1" presStyleIdx="0" presStyleCnt="4">
        <dgm:presLayoutVars>
          <dgm:bulletEnabled val="1"/>
        </dgm:presLayoutVars>
      </dgm:prSet>
      <dgm:spPr/>
    </dgm:pt>
    <dgm:pt modelId="{BB4623A3-AB5C-45B6-BD0A-85696DCB8D5F}" type="pres">
      <dgm:prSet presAssocID="{425573BE-1F0B-4CFE-BBED-E8078AB95378}" presName="invisiNode" presStyleLbl="node1" presStyleIdx="0" presStyleCnt="4"/>
      <dgm:spPr/>
    </dgm:pt>
    <dgm:pt modelId="{0C225354-56C4-4D5B-8867-88C807B16AD5}" type="pres">
      <dgm:prSet presAssocID="{425573BE-1F0B-4CFE-BBED-E8078AB95378}" presName="imagNode" presStyleLbl="fgImgPlace1" presStyleIdx="0" presStyleCnt="4" custScaleY="1532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420179-0F74-4CEB-B6AF-F6BD4460BF31}" type="pres">
      <dgm:prSet presAssocID="{43E0EC1E-1311-4AB6-93E5-302B8A013EBB}" presName="sibTrans" presStyleLbl="sibTrans2D1" presStyleIdx="0" presStyleCnt="0"/>
      <dgm:spPr/>
    </dgm:pt>
    <dgm:pt modelId="{D841B6A6-2A18-4B8C-95DC-254F1B313611}" type="pres">
      <dgm:prSet presAssocID="{4E6A61E0-C8E0-4621-BF9D-6E9CE010FEB7}" presName="compNode" presStyleCnt="0"/>
      <dgm:spPr/>
    </dgm:pt>
    <dgm:pt modelId="{E0F93B25-58AB-4014-90B4-80AC1016994D}" type="pres">
      <dgm:prSet presAssocID="{4E6A61E0-C8E0-4621-BF9D-6E9CE010FEB7}" presName="node" presStyleLbl="node1" presStyleIdx="1" presStyleCnt="4">
        <dgm:presLayoutVars>
          <dgm:bulletEnabled val="1"/>
        </dgm:presLayoutVars>
      </dgm:prSet>
      <dgm:spPr/>
    </dgm:pt>
    <dgm:pt modelId="{9898DB84-48D5-4386-9537-3DCE2C5ABD08}" type="pres">
      <dgm:prSet presAssocID="{4E6A61E0-C8E0-4621-BF9D-6E9CE010FEB7}" presName="invisiNode" presStyleLbl="node1" presStyleIdx="1" presStyleCnt="4"/>
      <dgm:spPr/>
    </dgm:pt>
    <dgm:pt modelId="{E7BEC7E8-6A11-4AC8-B9A4-26A4F6813414}" type="pres">
      <dgm:prSet presAssocID="{4E6A61E0-C8E0-4621-BF9D-6E9CE010FEB7}" presName="imagNode" presStyleLbl="fgImgPlace1" presStyleIdx="1" presStyleCnt="4" custScaleX="93114" custScaleY="1376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55C299-F7F7-4BC9-AD6A-B4CD8B5E698F}" type="pres">
      <dgm:prSet presAssocID="{83BD95A4-AEF4-4610-AB34-6E8E46CD33A9}" presName="sibTrans" presStyleLbl="sibTrans2D1" presStyleIdx="0" presStyleCnt="0"/>
      <dgm:spPr/>
    </dgm:pt>
    <dgm:pt modelId="{B65926AB-B5FD-4701-9B94-85F9698E8B3B}" type="pres">
      <dgm:prSet presAssocID="{B0C7A32A-2675-4A5A-AF53-921DB3C7506B}" presName="compNode" presStyleCnt="0"/>
      <dgm:spPr/>
    </dgm:pt>
    <dgm:pt modelId="{2FD752D2-9355-41BD-BC59-F25B13E07F2C}" type="pres">
      <dgm:prSet presAssocID="{B0C7A32A-2675-4A5A-AF53-921DB3C7506B}" presName="node" presStyleLbl="node1" presStyleIdx="2" presStyleCnt="4">
        <dgm:presLayoutVars>
          <dgm:bulletEnabled val="1"/>
        </dgm:presLayoutVars>
      </dgm:prSet>
      <dgm:spPr/>
    </dgm:pt>
    <dgm:pt modelId="{9F2FC5A2-26CD-41B0-8499-A6C3C19E42F7}" type="pres">
      <dgm:prSet presAssocID="{B0C7A32A-2675-4A5A-AF53-921DB3C7506B}" presName="invisiNode" presStyleLbl="node1" presStyleIdx="2" presStyleCnt="4"/>
      <dgm:spPr/>
    </dgm:pt>
    <dgm:pt modelId="{C3580A96-DF3B-4445-92CF-EDA9C53B130F}" type="pres">
      <dgm:prSet presAssocID="{B0C7A32A-2675-4A5A-AF53-921DB3C7506B}" presName="imagNode" presStyleLbl="fgImgPlace1" presStyleIdx="2" presStyleCnt="4" custScaleX="94427" custScaleY="1416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40781A7-30CC-4103-B8C8-13688FABB1A8}" type="pres">
      <dgm:prSet presAssocID="{3BF2790F-1191-456D-AA60-8B181A7F7993}" presName="sibTrans" presStyleLbl="sibTrans2D1" presStyleIdx="0" presStyleCnt="0"/>
      <dgm:spPr/>
    </dgm:pt>
    <dgm:pt modelId="{F997AAC0-DFB5-4633-B2AC-687A85A88460}" type="pres">
      <dgm:prSet presAssocID="{ED1AF367-6733-496D-981E-763B13DABACC}" presName="compNode" presStyleCnt="0"/>
      <dgm:spPr/>
    </dgm:pt>
    <dgm:pt modelId="{C89E4D9B-4DEE-47CB-9347-A3459788A34E}" type="pres">
      <dgm:prSet presAssocID="{ED1AF367-6733-496D-981E-763B13DABACC}" presName="node" presStyleLbl="node1" presStyleIdx="3" presStyleCnt="4">
        <dgm:presLayoutVars>
          <dgm:bulletEnabled val="1"/>
        </dgm:presLayoutVars>
      </dgm:prSet>
      <dgm:spPr/>
    </dgm:pt>
    <dgm:pt modelId="{28278E33-4F7B-4840-B264-86CF433852EC}" type="pres">
      <dgm:prSet presAssocID="{ED1AF367-6733-496D-981E-763B13DABACC}" presName="invisiNode" presStyleLbl="node1" presStyleIdx="3" presStyleCnt="4"/>
      <dgm:spPr/>
    </dgm:pt>
    <dgm:pt modelId="{DE5C9D09-9678-4616-A2F6-E004C278A966}" type="pres">
      <dgm:prSet presAssocID="{ED1AF367-6733-496D-981E-763B13DABACC}" presName="imagNode" presStyleLbl="fgImgPlace1" presStyleIdx="3" presStyleCnt="4" custScaleX="83076" custScaleY="13282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D452D75-BE87-4CF1-8A81-C6A2529966A4}" type="presOf" srcId="{ED1AF367-6733-496D-981E-763B13DABACC}" destId="{C89E4D9B-4DEE-47CB-9347-A3459788A34E}" srcOrd="0" destOrd="0" presId="urn:microsoft.com/office/officeart/2005/8/layout/pList2"/>
    <dgm:cxn modelId="{77F0D78B-C988-4D53-8050-49A7ABE5846B}" srcId="{051EB927-D0DA-4CC3-A9D3-6990D51FC515}" destId="{ED1AF367-6733-496D-981E-763B13DABACC}" srcOrd="3" destOrd="0" parTransId="{7F868728-4F9D-4892-8A92-E7F3B6CDDF89}" sibTransId="{A6618929-7568-4637-B764-AD06523BAB7A}"/>
    <dgm:cxn modelId="{2502473C-586C-4ED8-A073-844F217F61F1}" srcId="{051EB927-D0DA-4CC3-A9D3-6990D51FC515}" destId="{4E6A61E0-C8E0-4621-BF9D-6E9CE010FEB7}" srcOrd="1" destOrd="0" parTransId="{44EEFDAD-2CE5-491A-A287-D91FA6982248}" sibTransId="{83BD95A4-AEF4-4610-AB34-6E8E46CD33A9}"/>
    <dgm:cxn modelId="{54BDD955-3AA7-4315-A1DC-0091C6DFAC8C}" type="presOf" srcId="{051EB927-D0DA-4CC3-A9D3-6990D51FC515}" destId="{463A5791-3ADF-4755-B618-1030141339FD}" srcOrd="0" destOrd="0" presId="urn:microsoft.com/office/officeart/2005/8/layout/pList2"/>
    <dgm:cxn modelId="{D23C8737-FB37-4557-86DA-B9B528892AA2}" type="presOf" srcId="{4E6A61E0-C8E0-4621-BF9D-6E9CE010FEB7}" destId="{E0F93B25-58AB-4014-90B4-80AC1016994D}" srcOrd="0" destOrd="0" presId="urn:microsoft.com/office/officeart/2005/8/layout/pList2"/>
    <dgm:cxn modelId="{00A9EB6B-D8D3-4410-A421-B169D11A2EF0}" type="presOf" srcId="{3BF2790F-1191-456D-AA60-8B181A7F7993}" destId="{040781A7-30CC-4103-B8C8-13688FABB1A8}" srcOrd="0" destOrd="0" presId="urn:microsoft.com/office/officeart/2005/8/layout/pList2"/>
    <dgm:cxn modelId="{2ACC8888-AE19-4C17-86D4-9DDF970465BC}" srcId="{051EB927-D0DA-4CC3-A9D3-6990D51FC515}" destId="{B0C7A32A-2675-4A5A-AF53-921DB3C7506B}" srcOrd="2" destOrd="0" parTransId="{E50D4A9C-0A79-425C-A37D-3C61BA9227ED}" sibTransId="{3BF2790F-1191-456D-AA60-8B181A7F7993}"/>
    <dgm:cxn modelId="{F258C508-9F98-40C4-A0BB-AA05DAED9E3A}" type="presOf" srcId="{425573BE-1F0B-4CFE-BBED-E8078AB95378}" destId="{C3C54725-A97E-4BB5-87A8-4295587AAAAD}" srcOrd="0" destOrd="0" presId="urn:microsoft.com/office/officeart/2005/8/layout/pList2"/>
    <dgm:cxn modelId="{50615BA7-E6DC-47AF-9AF6-3004CA3F12AB}" type="presOf" srcId="{43E0EC1E-1311-4AB6-93E5-302B8A013EBB}" destId="{40420179-0F74-4CEB-B6AF-F6BD4460BF31}" srcOrd="0" destOrd="0" presId="urn:microsoft.com/office/officeart/2005/8/layout/pList2"/>
    <dgm:cxn modelId="{10249076-0D7F-40EA-9240-2511C33BC243}" type="presOf" srcId="{83BD95A4-AEF4-4610-AB34-6E8E46CD33A9}" destId="{A655C299-F7F7-4BC9-AD6A-B4CD8B5E698F}" srcOrd="0" destOrd="0" presId="urn:microsoft.com/office/officeart/2005/8/layout/pList2"/>
    <dgm:cxn modelId="{44BD583E-2E81-4BAF-97CF-D8E44F0EF677}" type="presOf" srcId="{B0C7A32A-2675-4A5A-AF53-921DB3C7506B}" destId="{2FD752D2-9355-41BD-BC59-F25B13E07F2C}" srcOrd="0" destOrd="0" presId="urn:microsoft.com/office/officeart/2005/8/layout/pList2"/>
    <dgm:cxn modelId="{646A9701-8C86-44D3-BB5F-6C73B87C243A}" srcId="{051EB927-D0DA-4CC3-A9D3-6990D51FC515}" destId="{425573BE-1F0B-4CFE-BBED-E8078AB95378}" srcOrd="0" destOrd="0" parTransId="{E388AED1-C9A7-43FE-85D6-2AF1C013F3D5}" sibTransId="{43E0EC1E-1311-4AB6-93E5-302B8A013EBB}"/>
    <dgm:cxn modelId="{03796BFA-C3FB-4508-9DAD-FB17ADAB5D74}" type="presParOf" srcId="{463A5791-3ADF-4755-B618-1030141339FD}" destId="{FBDFB486-C2FA-4795-9900-B8503DE5E70B}" srcOrd="0" destOrd="0" presId="urn:microsoft.com/office/officeart/2005/8/layout/pList2"/>
    <dgm:cxn modelId="{D0275D5B-E9BD-43E6-8AFA-7610AC2CA4F4}" type="presParOf" srcId="{463A5791-3ADF-4755-B618-1030141339FD}" destId="{8812576A-D069-4BCB-A606-9DEC2280E6C8}" srcOrd="1" destOrd="0" presId="urn:microsoft.com/office/officeart/2005/8/layout/pList2"/>
    <dgm:cxn modelId="{95E3EF74-37C6-499B-8F4C-304D7A900B6F}" type="presParOf" srcId="{8812576A-D069-4BCB-A606-9DEC2280E6C8}" destId="{41A07D5A-AAB2-412C-B877-A9520DE00239}" srcOrd="0" destOrd="0" presId="urn:microsoft.com/office/officeart/2005/8/layout/pList2"/>
    <dgm:cxn modelId="{3DAA1FB2-C30F-40A8-A407-97418BE776F0}" type="presParOf" srcId="{41A07D5A-AAB2-412C-B877-A9520DE00239}" destId="{C3C54725-A97E-4BB5-87A8-4295587AAAAD}" srcOrd="0" destOrd="0" presId="urn:microsoft.com/office/officeart/2005/8/layout/pList2"/>
    <dgm:cxn modelId="{E51DA976-7F3E-4366-9B7F-4427E02EB869}" type="presParOf" srcId="{41A07D5A-AAB2-412C-B877-A9520DE00239}" destId="{BB4623A3-AB5C-45B6-BD0A-85696DCB8D5F}" srcOrd="1" destOrd="0" presId="urn:microsoft.com/office/officeart/2005/8/layout/pList2"/>
    <dgm:cxn modelId="{FF432062-82ED-4DA5-8F7B-C38BAD6A1D43}" type="presParOf" srcId="{41A07D5A-AAB2-412C-B877-A9520DE00239}" destId="{0C225354-56C4-4D5B-8867-88C807B16AD5}" srcOrd="2" destOrd="0" presId="urn:microsoft.com/office/officeart/2005/8/layout/pList2"/>
    <dgm:cxn modelId="{37495557-FC7D-4224-9623-85FED7A5DC36}" type="presParOf" srcId="{8812576A-D069-4BCB-A606-9DEC2280E6C8}" destId="{40420179-0F74-4CEB-B6AF-F6BD4460BF31}" srcOrd="1" destOrd="0" presId="urn:microsoft.com/office/officeart/2005/8/layout/pList2"/>
    <dgm:cxn modelId="{9E1A5B0F-2740-48DB-8E63-EE2C404FC854}" type="presParOf" srcId="{8812576A-D069-4BCB-A606-9DEC2280E6C8}" destId="{D841B6A6-2A18-4B8C-95DC-254F1B313611}" srcOrd="2" destOrd="0" presId="urn:microsoft.com/office/officeart/2005/8/layout/pList2"/>
    <dgm:cxn modelId="{BD72EF44-6C66-4E6B-A835-03B94DBE5243}" type="presParOf" srcId="{D841B6A6-2A18-4B8C-95DC-254F1B313611}" destId="{E0F93B25-58AB-4014-90B4-80AC1016994D}" srcOrd="0" destOrd="0" presId="urn:microsoft.com/office/officeart/2005/8/layout/pList2"/>
    <dgm:cxn modelId="{60AF3740-FF2F-4249-913E-D44E765C9EF7}" type="presParOf" srcId="{D841B6A6-2A18-4B8C-95DC-254F1B313611}" destId="{9898DB84-48D5-4386-9537-3DCE2C5ABD08}" srcOrd="1" destOrd="0" presId="urn:microsoft.com/office/officeart/2005/8/layout/pList2"/>
    <dgm:cxn modelId="{F733B4BA-F295-4380-9D91-286FE4A0F451}" type="presParOf" srcId="{D841B6A6-2A18-4B8C-95DC-254F1B313611}" destId="{E7BEC7E8-6A11-4AC8-B9A4-26A4F6813414}" srcOrd="2" destOrd="0" presId="urn:microsoft.com/office/officeart/2005/8/layout/pList2"/>
    <dgm:cxn modelId="{7EEC04D3-1501-4837-B4E7-3BF85F0AC7D3}" type="presParOf" srcId="{8812576A-D069-4BCB-A606-9DEC2280E6C8}" destId="{A655C299-F7F7-4BC9-AD6A-B4CD8B5E698F}" srcOrd="3" destOrd="0" presId="urn:microsoft.com/office/officeart/2005/8/layout/pList2"/>
    <dgm:cxn modelId="{61F5F9BD-207A-4E6A-939D-CEAA566435C6}" type="presParOf" srcId="{8812576A-D069-4BCB-A606-9DEC2280E6C8}" destId="{B65926AB-B5FD-4701-9B94-85F9698E8B3B}" srcOrd="4" destOrd="0" presId="urn:microsoft.com/office/officeart/2005/8/layout/pList2"/>
    <dgm:cxn modelId="{97A23B7B-4C38-4CB7-8D4D-6C57E28F0935}" type="presParOf" srcId="{B65926AB-B5FD-4701-9B94-85F9698E8B3B}" destId="{2FD752D2-9355-41BD-BC59-F25B13E07F2C}" srcOrd="0" destOrd="0" presId="urn:microsoft.com/office/officeart/2005/8/layout/pList2"/>
    <dgm:cxn modelId="{711EDC88-41B2-402E-B3E0-205043D6F659}" type="presParOf" srcId="{B65926AB-B5FD-4701-9B94-85F9698E8B3B}" destId="{9F2FC5A2-26CD-41B0-8499-A6C3C19E42F7}" srcOrd="1" destOrd="0" presId="urn:microsoft.com/office/officeart/2005/8/layout/pList2"/>
    <dgm:cxn modelId="{9CC6092D-0FB4-4D44-8B60-9C9D23A6DE4E}" type="presParOf" srcId="{B65926AB-B5FD-4701-9B94-85F9698E8B3B}" destId="{C3580A96-DF3B-4445-92CF-EDA9C53B130F}" srcOrd="2" destOrd="0" presId="urn:microsoft.com/office/officeart/2005/8/layout/pList2"/>
    <dgm:cxn modelId="{074165E8-9BDF-41A2-8381-80BC4D96A96E}" type="presParOf" srcId="{8812576A-D069-4BCB-A606-9DEC2280E6C8}" destId="{040781A7-30CC-4103-B8C8-13688FABB1A8}" srcOrd="5" destOrd="0" presId="urn:microsoft.com/office/officeart/2005/8/layout/pList2"/>
    <dgm:cxn modelId="{75591BE7-941C-4099-AC78-42A1A9145B30}" type="presParOf" srcId="{8812576A-D069-4BCB-A606-9DEC2280E6C8}" destId="{F997AAC0-DFB5-4633-B2AC-687A85A88460}" srcOrd="6" destOrd="0" presId="urn:microsoft.com/office/officeart/2005/8/layout/pList2"/>
    <dgm:cxn modelId="{35428BF5-CEF0-4210-88A8-6F6191C19DD0}" type="presParOf" srcId="{F997AAC0-DFB5-4633-B2AC-687A85A88460}" destId="{C89E4D9B-4DEE-47CB-9347-A3459788A34E}" srcOrd="0" destOrd="0" presId="urn:microsoft.com/office/officeart/2005/8/layout/pList2"/>
    <dgm:cxn modelId="{53737028-4BB9-4289-8EA9-431EB168CB63}" type="presParOf" srcId="{F997AAC0-DFB5-4633-B2AC-687A85A88460}" destId="{28278E33-4F7B-4840-B264-86CF433852EC}" srcOrd="1" destOrd="0" presId="urn:microsoft.com/office/officeart/2005/8/layout/pList2"/>
    <dgm:cxn modelId="{F43B4652-54FE-4604-ADC2-5ABA7D377DA3}" type="presParOf" srcId="{F997AAC0-DFB5-4633-B2AC-687A85A88460}" destId="{DE5C9D09-9678-4616-A2F6-E004C278A96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FB486-C2FA-4795-9900-B8503DE5E70B}">
      <dsp:nvSpPr>
        <dsp:cNvPr id="0" name=""/>
        <dsp:cNvSpPr/>
      </dsp:nvSpPr>
      <dsp:spPr>
        <a:xfrm>
          <a:off x="0" y="0"/>
          <a:ext cx="9245599" cy="2024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25354-56C4-4D5B-8867-88C807B16AD5}">
      <dsp:nvSpPr>
        <dsp:cNvPr id="0" name=""/>
        <dsp:cNvSpPr/>
      </dsp:nvSpPr>
      <dsp:spPr>
        <a:xfrm>
          <a:off x="279914" y="-62754"/>
          <a:ext cx="2019946" cy="22751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54725-A97E-4BB5-87A8-4295587AAAAD}">
      <dsp:nvSpPr>
        <dsp:cNvPr id="0" name=""/>
        <dsp:cNvSpPr/>
      </dsp:nvSpPr>
      <dsp:spPr>
        <a:xfrm rot="10800000">
          <a:off x="279914" y="2086936"/>
          <a:ext cx="2019946" cy="247400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u="sng" kern="1200" noProof="0" dirty="0" err="1"/>
            <a:t>Blanchard</a:t>
          </a:r>
          <a:r>
            <a:rPr lang="es-CL" sz="2800" kern="1200" noProof="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noProof="0" dirty="0"/>
            <a:t>Elevar meta de inflación de 2 a 4%</a:t>
          </a:r>
          <a:endParaRPr lang="es-CL" sz="2800" kern="1200" noProof="0" dirty="0"/>
        </a:p>
      </dsp:txBody>
      <dsp:txXfrm rot="10800000">
        <a:off x="342034" y="2086936"/>
        <a:ext cx="1895706" cy="2411880"/>
      </dsp:txXfrm>
    </dsp:sp>
    <dsp:sp modelId="{E7BEC7E8-6A11-4AC8-B9A4-26A4F6813414}">
      <dsp:nvSpPr>
        <dsp:cNvPr id="0" name=""/>
        <dsp:cNvSpPr/>
      </dsp:nvSpPr>
      <dsp:spPr>
        <a:xfrm>
          <a:off x="2571402" y="-4925"/>
          <a:ext cx="1880853" cy="20438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93B25-58AB-4014-90B4-80AC1016994D}">
      <dsp:nvSpPr>
        <dsp:cNvPr id="0" name=""/>
        <dsp:cNvSpPr/>
      </dsp:nvSpPr>
      <dsp:spPr>
        <a:xfrm rot="10800000">
          <a:off x="2501855" y="2029107"/>
          <a:ext cx="2019946" cy="247400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u="sng" kern="1200" noProof="0" dirty="0" err="1"/>
            <a:t>Woodford</a:t>
          </a:r>
          <a:endParaRPr lang="es-CL" sz="2800" u="sng" kern="1200" noProof="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noProof="0" dirty="0"/>
            <a:t>Establecer meta de nivel de precios</a:t>
          </a:r>
        </a:p>
      </dsp:txBody>
      <dsp:txXfrm rot="10800000">
        <a:off x="2563975" y="2029107"/>
        <a:ext cx="1895706" cy="2411880"/>
      </dsp:txXfrm>
    </dsp:sp>
    <dsp:sp modelId="{C3580A96-DF3B-4445-92CF-EDA9C53B130F}">
      <dsp:nvSpPr>
        <dsp:cNvPr id="0" name=""/>
        <dsp:cNvSpPr/>
      </dsp:nvSpPr>
      <dsp:spPr>
        <a:xfrm>
          <a:off x="4780082" y="-19517"/>
          <a:ext cx="1907375" cy="21022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752D2-9355-41BD-BC59-F25B13E07F2C}">
      <dsp:nvSpPr>
        <dsp:cNvPr id="0" name=""/>
        <dsp:cNvSpPr/>
      </dsp:nvSpPr>
      <dsp:spPr>
        <a:xfrm rot="10800000">
          <a:off x="4723796" y="2043699"/>
          <a:ext cx="2019946" cy="247400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u="sng" kern="1200" noProof="0" dirty="0"/>
            <a:t>Bernanke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noProof="0" dirty="0"/>
            <a:t>Elevar meta de inflación cada vez que TPM=0</a:t>
          </a:r>
        </a:p>
      </dsp:txBody>
      <dsp:txXfrm rot="10800000">
        <a:off x="4785916" y="2043699"/>
        <a:ext cx="1895706" cy="2411880"/>
      </dsp:txXfrm>
    </dsp:sp>
    <dsp:sp modelId="{DE5C9D09-9678-4616-A2F6-E004C278A966}">
      <dsp:nvSpPr>
        <dsp:cNvPr id="0" name=""/>
        <dsp:cNvSpPr/>
      </dsp:nvSpPr>
      <dsp:spPr>
        <a:xfrm>
          <a:off x="7116666" y="26293"/>
          <a:ext cx="1678090" cy="19715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E4D9B-4DEE-47CB-9347-A3459788A34E}">
      <dsp:nvSpPr>
        <dsp:cNvPr id="0" name=""/>
        <dsp:cNvSpPr/>
      </dsp:nvSpPr>
      <dsp:spPr>
        <a:xfrm rot="10800000">
          <a:off x="6945738" y="2024181"/>
          <a:ext cx="2019946" cy="247400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u="sng" kern="1200" noProof="0" dirty="0"/>
            <a:t>Summers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noProof="0" dirty="0"/>
            <a:t>Meta de crecimiento PIB nominal</a:t>
          </a:r>
        </a:p>
      </dsp:txBody>
      <dsp:txXfrm rot="10800000">
        <a:off x="7007858" y="2024181"/>
        <a:ext cx="1895706" cy="241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BC6A-DBB9-437C-B5B9-82F8FE2885ED}" type="datetimeFigureOut">
              <a:rPr lang="es-CL" smtClean="0"/>
              <a:t>29-09-2019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7C2F-D490-4E09-8F5C-D3ECCB1D4C4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953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buFont typeface="Arial" panose="020B0604020202020204" pitchFamily="34" charset="0"/>
              <a:buNone/>
            </a:pP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62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04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890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61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48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buFont typeface="Arial" panose="020B0604020202020204" pitchFamily="34" charset="0"/>
              <a:buNone/>
            </a:pP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106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09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054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381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98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2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485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906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 presentación,</a:t>
            </a:r>
            <a:r>
              <a:rPr lang="es-CL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quiero tocar 3 </a:t>
            </a:r>
            <a:r>
              <a:rPr lang="es-C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7C2F-D490-4E09-8F5C-D3ECCB1D4C4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13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2031-A443-440E-9C92-60D758D0F413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A0BC-A64D-4859-8D83-9298E69BFAFB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04C7-D108-434C-8900-06D6211F0AD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236-AD66-4DE8-85A1-95ADE67A8CB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B16A-D86F-4206-A61A-7B32EBE68B5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A32C-320E-4D0F-880D-95143C2F916A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C29-E078-4F86-ABE2-C6C97566FF51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080C-8103-49BC-83CF-5968A82DB992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6828-1106-4284-A5EB-15CBE2CCC13F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FF3-40F3-4A13-859C-57CEDB04AE56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091F-CF9D-4F0A-857B-DEB7E25A4765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B5B2-18A0-469C-86FA-249733F18F95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451C-1FFC-E045-9EC2-E47E757D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252623"/>
            <a:ext cx="11429999" cy="1957453"/>
          </a:xfrm>
        </p:spPr>
        <p:txBody>
          <a:bodyPr>
            <a:noAutofit/>
          </a:bodyPr>
          <a:lstStyle/>
          <a:p>
            <a:r>
              <a:rPr lang="es-ES_tradnl" sz="4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Comentarios panel</a:t>
            </a:r>
            <a:br>
              <a:rPr lang="es-ES_tradnl" sz="4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_tradnl" sz="4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“Viviendo con tasas reales negativas”</a:t>
            </a:r>
            <a:endParaRPr lang="es-ES_tradnl" sz="5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43544"/>
            <a:ext cx="10058400" cy="2111243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Luis Óscar Herrera B.</a:t>
            </a:r>
          </a:p>
          <a:p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Economista BTG PACTUAL</a:t>
            </a:r>
          </a:p>
          <a:p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30 de septiembre,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8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 temas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1295401"/>
            <a:ext cx="10711543" cy="5250542"/>
          </a:xfrm>
        </p:spPr>
        <p:txBody>
          <a:bodyPr>
            <a:noAutofit/>
          </a:bodyPr>
          <a:lstStyle/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tasas de interés bajas llegaron para quedarse.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¿Trampa de liquidez en Chile? ¿Es posible? ¿Qué hacer?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Repensando la política fiscal: ¿más laxa? ¿más activa?</a:t>
            </a:r>
          </a:p>
          <a:p>
            <a:pPr marL="0" indent="0">
              <a:lnSpc>
                <a:spcPct val="250000"/>
              </a:lnSpc>
              <a:spcBef>
                <a:spcPts val="1800"/>
              </a:spcBef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50000"/>
              </a:lnSpc>
              <a:spcBef>
                <a:spcPts val="1800"/>
              </a:spcBef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599" y="2941638"/>
            <a:ext cx="10842171" cy="1255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32" t="26373" r="11667" b="12835"/>
          <a:stretch/>
        </p:blipFill>
        <p:spPr>
          <a:xfrm>
            <a:off x="701040" y="1013830"/>
            <a:ext cx="10668000" cy="570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¿Trampa de liquidez en Chile? ¿Es posible?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7706" y="1251765"/>
            <a:ext cx="76553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Tasa de Política Monetaria en Chile y expectativas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73057" y="4322289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8180" y="3022463"/>
            <a:ext cx="215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TPM +1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año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44040" y="5379720"/>
            <a:ext cx="86106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5359" y="4874764"/>
            <a:ext cx="485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Piso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tasa</a:t>
            </a:r>
            <a:r>
              <a:rPr lang="en-US" sz="2800" dirty="0">
                <a:solidFill>
                  <a:srgbClr val="FF0000"/>
                </a:solidFill>
              </a:rPr>
              <a:t> nominal: CLP + 0.5%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6360" y="3898133"/>
            <a:ext cx="9098280" cy="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8557" y="3959279"/>
            <a:ext cx="444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Piso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tasa</a:t>
            </a:r>
            <a:r>
              <a:rPr lang="en-US" sz="2800" dirty="0">
                <a:solidFill>
                  <a:srgbClr val="7030A0"/>
                </a:solidFill>
              </a:rPr>
              <a:t> real: UF + 0%</a:t>
            </a:r>
          </a:p>
        </p:txBody>
      </p:sp>
    </p:spTree>
    <p:extLst>
      <p:ext uri="{BB962C8B-B14F-4D97-AF65-F5344CB8AC3E}">
        <p14:creationId xmlns:p14="http://schemas.microsoft.com/office/powerpoint/2010/main" val="364968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298205"/>
              </p:ext>
            </p:extLst>
          </p:nvPr>
        </p:nvGraphicFramePr>
        <p:xfrm>
          <a:off x="1139189" y="1513375"/>
          <a:ext cx="10094867" cy="500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39"/>
            <a:ext cx="121920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Sistema bancario chileno aún indexado a la UF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1283" y="990155"/>
            <a:ext cx="107085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Captaciones y colocaciones en UF como % total colocaciones bancarias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230" y="6466076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Nota: supone 75% bonos bancarios reajustables en  UF</a:t>
            </a:r>
          </a:p>
        </p:txBody>
      </p:sp>
    </p:spTree>
    <p:extLst>
      <p:ext uri="{BB962C8B-B14F-4D97-AF65-F5344CB8AC3E}">
        <p14:creationId xmlns:p14="http://schemas.microsoft.com/office/powerpoint/2010/main" val="248311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052" t="28395" r="12762" b="13452"/>
          <a:stretch/>
        </p:blipFill>
        <p:spPr>
          <a:xfrm>
            <a:off x="722312" y="995850"/>
            <a:ext cx="10738167" cy="5725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Trabas en traspaso de la TPM al costo crédito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76727" y="4151538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350" y="2545507"/>
            <a:ext cx="247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TAB UF 1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año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115445"/>
            <a:ext cx="252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3B8B"/>
                </a:solidFill>
              </a:rPr>
              <a:t>TAB CLP 1 </a:t>
            </a:r>
            <a:r>
              <a:rPr lang="en-US" sz="2800" b="1" dirty="0" err="1">
                <a:solidFill>
                  <a:srgbClr val="803B8B"/>
                </a:solidFill>
              </a:rPr>
              <a:t>año</a:t>
            </a:r>
            <a:endParaRPr lang="en-US" sz="2800" b="1" dirty="0">
              <a:solidFill>
                <a:srgbClr val="803B8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880" y="995850"/>
            <a:ext cx="103112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Caída acumulada en las tasas de interés desde mayo 2019</a:t>
            </a:r>
          </a:p>
        </p:txBody>
      </p:sp>
    </p:spTree>
    <p:extLst>
      <p:ext uri="{BB962C8B-B14F-4D97-AF65-F5344CB8AC3E}">
        <p14:creationId xmlns:p14="http://schemas.microsoft.com/office/powerpoint/2010/main" val="370154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Aumento spread colocaciones UF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76727" y="4151538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350" y="2545507"/>
            <a:ext cx="247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TAB UF 1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año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115445"/>
            <a:ext cx="252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3B8B"/>
                </a:solidFill>
              </a:rPr>
              <a:t>TAB CLP 1 </a:t>
            </a:r>
            <a:r>
              <a:rPr lang="en-US" sz="2800" b="1" dirty="0" err="1">
                <a:solidFill>
                  <a:srgbClr val="803B8B"/>
                </a:solidFill>
              </a:rPr>
              <a:t>año</a:t>
            </a:r>
            <a:endParaRPr lang="en-US" sz="2800" b="1" dirty="0">
              <a:solidFill>
                <a:srgbClr val="803B8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44" y="995850"/>
            <a:ext cx="11161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b="1" dirty="0"/>
              <a:t>Spread tasa colocación UF 3m-1año y depósitos bolsa UF 1 año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416964"/>
              </p:ext>
            </p:extLst>
          </p:nvPr>
        </p:nvGraphicFramePr>
        <p:xfrm>
          <a:off x="635588" y="1575695"/>
          <a:ext cx="10975842" cy="514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685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28601"/>
            <a:ext cx="106934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Conducción de la política monetaria cerca de la trampa de liquidez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15</a:t>
            </a:fld>
            <a:endParaRPr lang="en-US"/>
          </a:p>
        </p:txBody>
      </p:sp>
      <p:pic>
        <p:nvPicPr>
          <p:cNvPr id="2054" name="Picture 6" descr="Resultado de imagen para driving  cliff mountain r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"/>
          <a:stretch/>
        </p:blipFill>
        <p:spPr bwMode="auto">
          <a:xfrm>
            <a:off x="685800" y="1549401"/>
            <a:ext cx="10420350" cy="50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549401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chemeClr val="bg1"/>
                </a:solidFill>
              </a:rPr>
              <a:t>Balance negativo de riesgos</a:t>
            </a:r>
          </a:p>
        </p:txBody>
      </p:sp>
      <p:sp>
        <p:nvSpPr>
          <p:cNvPr id="5" name="Down Arrow 4"/>
          <p:cNvSpPr/>
          <p:nvPr/>
        </p:nvSpPr>
        <p:spPr>
          <a:xfrm>
            <a:off x="3398520" y="2380398"/>
            <a:ext cx="914400" cy="835838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3183435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chemeClr val="bg1"/>
                </a:solidFill>
              </a:rPr>
              <a:t>Banco Central “paloma”</a:t>
            </a:r>
          </a:p>
        </p:txBody>
      </p:sp>
    </p:spTree>
    <p:extLst>
      <p:ext uri="{BB962C8B-B14F-4D97-AF65-F5344CB8AC3E}">
        <p14:creationId xmlns:p14="http://schemas.microsoft.com/office/powerpoint/2010/main" val="181378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ES_tradnl" sz="4800" dirty="0">
                <a:solidFill>
                  <a:schemeClr val="tx2"/>
                </a:solidFill>
                <a:latin typeface="Tahoma"/>
                <a:cs typeface="Tahoma"/>
              </a:rPr>
              <a:t>Mayor activismo monetario del BCCh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9653" r="29892" b="35239"/>
          <a:stretch/>
        </p:blipFill>
        <p:spPr>
          <a:xfrm>
            <a:off x="369283" y="992008"/>
            <a:ext cx="8520718" cy="1284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8941" y="1367863"/>
            <a:ext cx="13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accent1"/>
                </a:solidFill>
              </a:rPr>
              <a:t>junio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5806" r="35561" b="36166"/>
          <a:stretch/>
        </p:blipFill>
        <p:spPr>
          <a:xfrm>
            <a:off x="1830315" y="2546224"/>
            <a:ext cx="7656610" cy="1204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83750" y="2608708"/>
            <a:ext cx="182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septiembre</a:t>
            </a:r>
            <a:r>
              <a:rPr lang="en-US" dirty="0"/>
              <a:t> 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035" t="49816" r="36387" b="17708"/>
          <a:stretch/>
        </p:blipFill>
        <p:spPr>
          <a:xfrm>
            <a:off x="2928929" y="4010849"/>
            <a:ext cx="7628847" cy="24619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57776" y="4939564"/>
            <a:ext cx="163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septiembre</a:t>
            </a:r>
            <a:r>
              <a:rPr lang="en-US" dirty="0"/>
              <a:t>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283" y="1060789"/>
            <a:ext cx="8358597" cy="1308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3886" y="2527626"/>
            <a:ext cx="7934055" cy="1308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9415" y="3952357"/>
            <a:ext cx="7908361" cy="2714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CL" dirty="0">
                <a:solidFill>
                  <a:schemeClr val="tx2"/>
                </a:solidFill>
                <a:latin typeface="Tahoma"/>
                <a:cs typeface="Tahoma"/>
              </a:rPr>
              <a:t>Herramientas no convencionales</a:t>
            </a:r>
            <a:endParaRPr lang="es-ES_tradnl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17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1480" y="1105809"/>
            <a:ext cx="11445240" cy="525054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Relajamiento cuantitativo: compra de bonos BCCh y bancarios de largo plazo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tasas de largo plazo, pero impacto en demanda agregada es muy limitado</a:t>
            </a: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cambiaria no esterilizada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Depreciación, pero nulo impacto en demanda agregada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Repensando la política monetaria con </a:t>
            </a:r>
            <a:r>
              <a:rPr lang="es-CL" dirty="0">
                <a:solidFill>
                  <a:schemeClr val="tx2"/>
                </a:solidFill>
                <a:latin typeface="Tahoma"/>
                <a:cs typeface="Tahoma"/>
              </a:rPr>
              <a:t>R*~0</a:t>
            </a:r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3611638"/>
              </p:ext>
            </p:extLst>
          </p:nvPr>
        </p:nvGraphicFramePr>
        <p:xfrm>
          <a:off x="1364344" y="1060790"/>
          <a:ext cx="9245599" cy="449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57" y="6129027"/>
            <a:ext cx="1114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tx2"/>
                </a:solidFill>
                <a:latin typeface="Tahoma"/>
                <a:ea typeface="+mj-ea"/>
                <a:cs typeface="Tahoma"/>
              </a:rPr>
              <a:t>Elevar las expectativas inflacionarias en trampa de liquidez</a:t>
            </a:r>
          </a:p>
        </p:txBody>
      </p:sp>
      <p:sp>
        <p:nvSpPr>
          <p:cNvPr id="5" name="Isosceles Triangle 4"/>
          <p:cNvSpPr/>
          <p:nvPr/>
        </p:nvSpPr>
        <p:spPr>
          <a:xfrm rot="10800000">
            <a:off x="1988457" y="5682713"/>
            <a:ext cx="7801429" cy="504000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 temas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1295401"/>
            <a:ext cx="10711543" cy="5250542"/>
          </a:xfrm>
        </p:spPr>
        <p:txBody>
          <a:bodyPr>
            <a:noAutofit/>
          </a:bodyPr>
          <a:lstStyle/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tasas de interés bajas llegaron para quedarse.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¿Trampa de liquidez en Chile? ¿Es posible? ¿Qué hacer?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Repensando la política fiscal: ¿Más laxa? ¿Más activa?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50000"/>
              </a:lnSpc>
              <a:spcBef>
                <a:spcPts val="1800"/>
              </a:spcBef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0229" y="4324961"/>
            <a:ext cx="10842171" cy="1255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7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0"/>
            <a:ext cx="11214100" cy="11430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 Bono UF 10 años en Chile: 1982-2019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82" y="1143000"/>
            <a:ext cx="9631987" cy="5578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9661" y="5535671"/>
            <a:ext cx="136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-0.06%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7003" y="1167382"/>
            <a:ext cx="136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13.3%</a:t>
            </a:r>
          </a:p>
        </p:txBody>
      </p:sp>
    </p:spTree>
    <p:extLst>
      <p:ext uri="{BB962C8B-B14F-4D97-AF65-F5344CB8AC3E}">
        <p14:creationId xmlns:p14="http://schemas.microsoft.com/office/powerpoint/2010/main" val="7003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Repensar la política fiscal con </a:t>
            </a:r>
            <a:r>
              <a:rPr lang="es-CL" dirty="0">
                <a:solidFill>
                  <a:schemeClr val="tx2"/>
                </a:solidFill>
                <a:latin typeface="Tahoma"/>
                <a:cs typeface="Tahoma"/>
              </a:rPr>
              <a:t>R*~0</a:t>
            </a:r>
            <a:endParaRPr lang="es-ES_tradnl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20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1480" y="1105809"/>
            <a:ext cx="11445240" cy="525054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¿Debe ser más expansiva la política fiscal cuando R*~0?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balance estructural 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proyectos inversión pública</a:t>
            </a: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 estabilizador política fiscal: reglas vs discreción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complicar regla fiscal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 discrecionalidad fiscal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Fortalecer Consejo Fiscal Asesor: transparencia y sustentabilidad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3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 descr="Resultado de imagen para negative interest rates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35001"/>
            <a:ext cx="85725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818680"/>
            <a:ext cx="11429999" cy="1957453"/>
          </a:xfrm>
        </p:spPr>
        <p:txBody>
          <a:bodyPr>
            <a:noAutofit/>
          </a:bodyPr>
          <a:lstStyle/>
          <a:p>
            <a:r>
              <a:rPr lang="es-ES_tradnl" sz="5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Gracias</a:t>
            </a:r>
            <a:endParaRPr lang="es-ES_tradnl" sz="6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22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 temas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1295401"/>
            <a:ext cx="10711543" cy="5250542"/>
          </a:xfrm>
        </p:spPr>
        <p:txBody>
          <a:bodyPr>
            <a:noAutofit/>
          </a:bodyPr>
          <a:lstStyle/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tasas de interés bajas llegaron para quedarse.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¿Trampa de liquidez en Chile? ¿Es posible? ¿Qué hacer?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Repensando la política fiscal: ¿Más laxa? ¿Más activa?</a:t>
            </a:r>
          </a:p>
          <a:p>
            <a:pPr marL="0" indent="0">
              <a:lnSpc>
                <a:spcPct val="250000"/>
              </a:lnSpc>
              <a:spcBef>
                <a:spcPts val="1800"/>
              </a:spcBef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50000"/>
              </a:lnSpc>
              <a:spcBef>
                <a:spcPts val="1800"/>
              </a:spcBef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 temas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1295401"/>
            <a:ext cx="10711543" cy="5250542"/>
          </a:xfrm>
        </p:spPr>
        <p:txBody>
          <a:bodyPr>
            <a:noAutofit/>
          </a:bodyPr>
          <a:lstStyle/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tasas de interés bajas llegaron para quedarse.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¿Trampa de liquidez en Chile? ¿Es posible? ¿Qué hacer?</a:t>
            </a:r>
          </a:p>
          <a:p>
            <a:pPr marL="514350" indent="-514350">
              <a:lnSpc>
                <a:spcPct val="2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s-CL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Repensando la política fiscal: ¿Más laxa? ¿Más activa?</a:t>
            </a:r>
          </a:p>
          <a:p>
            <a:pPr marL="0" indent="0">
              <a:lnSpc>
                <a:spcPct val="250000"/>
              </a:lnSpc>
              <a:spcBef>
                <a:spcPts val="1800"/>
              </a:spcBef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50000"/>
              </a:lnSpc>
              <a:spcBef>
                <a:spcPts val="1800"/>
              </a:spcBef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599" y="1417638"/>
            <a:ext cx="10842171" cy="1255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11214100" cy="11430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¿Por qué las tasas de interés son negativas?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1326" y="5714691"/>
            <a:ext cx="396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Política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Monetaria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Mario Draghi y Jerome Powell</a:t>
            </a:r>
          </a:p>
        </p:txBody>
      </p:sp>
      <p:pic>
        <p:nvPicPr>
          <p:cNvPr id="1034" name="Picture 10" descr="Resultado de imagen para draghi pow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9833"/>
          <a:stretch/>
        </p:blipFill>
        <p:spPr bwMode="auto">
          <a:xfrm>
            <a:off x="552920" y="1954748"/>
            <a:ext cx="5036995" cy="36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40137" y="5677493"/>
            <a:ext cx="463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Guerra </a:t>
            </a:r>
            <a:r>
              <a:rPr lang="en-US" dirty="0" err="1"/>
              <a:t>Comercial</a:t>
            </a:r>
            <a:endParaRPr lang="en-US" dirty="0"/>
          </a:p>
          <a:p>
            <a:r>
              <a:rPr lang="en-US" dirty="0"/>
              <a:t>Xi Jinping y Donald Trump</a:t>
            </a:r>
          </a:p>
        </p:txBody>
      </p:sp>
      <p:pic>
        <p:nvPicPr>
          <p:cNvPr id="4098" name="Picture 2" descr="Resultado de imagen para guerra comercial trump xi jin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67" y="1980495"/>
            <a:ext cx="5422265" cy="36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88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Tahoma"/>
                <a:cs typeface="Tahoma"/>
              </a:rPr>
              <a:t>¿Por qué ha caído la tasa real neutral (R*)?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1350" y="6356351"/>
            <a:ext cx="2844800" cy="365125"/>
          </a:xfrm>
        </p:spPr>
        <p:txBody>
          <a:bodyPr/>
          <a:lstStyle/>
          <a:p>
            <a:fld id="{D559451C-1FFC-E045-9EC2-E47E757D194E}" type="slidenum">
              <a:rPr lang="en-US" smtClean="0"/>
              <a:t>6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93182" y="1659355"/>
            <a:ext cx="0" cy="43073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93182" y="5966661"/>
            <a:ext cx="392893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0260" y="2498269"/>
            <a:ext cx="2520000" cy="2880000"/>
          </a:xfrm>
          <a:prstGeom prst="line">
            <a:avLst/>
          </a:prstGeom>
          <a:ln w="762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32605" y="2236779"/>
            <a:ext cx="2520000" cy="2880000"/>
          </a:xfrm>
          <a:prstGeom prst="line">
            <a:avLst/>
          </a:prstGeom>
          <a:ln w="762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02912" y="1156709"/>
            <a:ext cx="6043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s-CL" sz="2800" b="1" u="sng" dirty="0">
                <a:solidFill>
                  <a:schemeClr val="accent2"/>
                </a:solidFill>
              </a:rPr>
              <a:t>Oferta ahorro real </a:t>
            </a:r>
            <a:r>
              <a:rPr lang="es-CL" b="1" u="sng" dirty="0">
                <a:solidFill>
                  <a:schemeClr val="accent2"/>
                </a:solidFill>
              </a:rPr>
              <a:t>(pleno empleo, tasa libre riesgo)</a:t>
            </a:r>
            <a:endParaRPr lang="es-CL" sz="2800" b="1" u="sng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2912" y="4173895"/>
            <a:ext cx="526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70C0"/>
                </a:solidFill>
              </a:defRPr>
            </a:lvl1pPr>
          </a:lstStyle>
          <a:p>
            <a:r>
              <a:rPr lang="es-CL" b="1" u="sng" dirty="0"/>
              <a:t>Demanda inversión real </a:t>
            </a:r>
            <a:r>
              <a:rPr lang="es-CL" sz="1800" b="1" u="sng" dirty="0"/>
              <a:t>(pleno empleo)</a:t>
            </a:r>
            <a:endParaRPr lang="es-CL" b="1" u="sng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646862" y="4022661"/>
            <a:ext cx="0" cy="19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93182" y="3928995"/>
            <a:ext cx="190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8720" y="3559663"/>
            <a:ext cx="99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R*</a:t>
            </a:r>
            <a:r>
              <a:rPr lang="es-CL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1973" y="6072825"/>
            <a:ext cx="224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Ahorro = Inversión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84" y="1288505"/>
            <a:ext cx="155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Tasa interés mundial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36694" y="6110888"/>
            <a:ext cx="313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Ahorro, Inversión mundial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58881" y="4657264"/>
            <a:ext cx="6066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2400" dirty="0">
                <a:solidFill>
                  <a:srgbClr val="0070C0"/>
                </a:solidFill>
              </a:rPr>
              <a:t>Estancamiento secular </a:t>
            </a:r>
            <a:r>
              <a:rPr lang="es-CL" sz="2000" dirty="0">
                <a:solidFill>
                  <a:srgbClr val="0070C0"/>
                </a:solidFill>
              </a:rPr>
              <a:t>(tecnología y demografía)</a:t>
            </a: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rgbClr val="0070C0"/>
                </a:solidFill>
              </a:rPr>
              <a:t>Caída precio real capital</a:t>
            </a: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rgbClr val="0070C0"/>
                </a:solidFill>
              </a:rPr>
              <a:t>Concentración industrial </a:t>
            </a:r>
            <a:r>
              <a:rPr lang="es-CL" sz="2000" dirty="0">
                <a:solidFill>
                  <a:srgbClr val="0070C0"/>
                </a:solidFill>
              </a:rPr>
              <a:t>(poder monopólico)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58881" y="1677237"/>
            <a:ext cx="6437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accent2"/>
                </a:solidFill>
              </a:rPr>
              <a:t>Demografía </a:t>
            </a:r>
            <a:r>
              <a:rPr lang="es-CL" sz="2000" dirty="0">
                <a:solidFill>
                  <a:schemeClr val="accent2"/>
                </a:solidFill>
              </a:rPr>
              <a:t>(menor natalidad, mayor expectativa vida)</a:t>
            </a: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accent2"/>
                </a:solidFill>
              </a:rPr>
              <a:t>Concentración ingreso economías maduras</a:t>
            </a: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accent2"/>
                </a:solidFill>
              </a:rPr>
              <a:t>Regulaciones financieras y aversión riesgo</a:t>
            </a: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accent2"/>
                </a:solidFill>
              </a:rPr>
              <a:t>Déficit fiscal y Seguridad Social (↖)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44942" y="2942435"/>
            <a:ext cx="326323" cy="287617"/>
          </a:xfrm>
          <a:prstGeom prst="straightConnector1">
            <a:avLst/>
          </a:prstGeom>
          <a:ln w="635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233929" y="2835099"/>
            <a:ext cx="290764" cy="335706"/>
          </a:xfrm>
          <a:prstGeom prst="straightConnector1">
            <a:avLst/>
          </a:prstGeom>
          <a:ln w="63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52597" y="2905756"/>
            <a:ext cx="2520000" cy="2880000"/>
          </a:xfrm>
          <a:prstGeom prst="line">
            <a:avLst/>
          </a:prstGeom>
          <a:ln w="7620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889460" y="2942435"/>
            <a:ext cx="2520000" cy="2880000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5153" y="4746626"/>
            <a:ext cx="114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R*</a:t>
            </a:r>
            <a:r>
              <a:rPr lang="es-CL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234574" y="4075505"/>
            <a:ext cx="0" cy="720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641064" y="4844985"/>
            <a:ext cx="2081238" cy="44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254006" y="5103174"/>
            <a:ext cx="290764" cy="335706"/>
          </a:xfrm>
          <a:prstGeom prst="straightConnector1">
            <a:avLst/>
          </a:prstGeom>
          <a:ln w="63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718560" y="5037296"/>
            <a:ext cx="326323" cy="287617"/>
          </a:xfrm>
          <a:prstGeom prst="straightConnector1">
            <a:avLst/>
          </a:prstGeom>
          <a:ln w="635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06591" y="1227102"/>
            <a:ext cx="179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Mundo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13882" y="3813008"/>
            <a:ext cx="145680" cy="1252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5726" y="3647660"/>
            <a:ext cx="79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</a:t>
            </a:r>
          </a:p>
        </p:txBody>
      </p:sp>
      <p:sp>
        <p:nvSpPr>
          <p:cNvPr id="36" name="Oval 35"/>
          <p:cNvSpPr/>
          <p:nvPr/>
        </p:nvSpPr>
        <p:spPr>
          <a:xfrm>
            <a:off x="3619709" y="4839207"/>
            <a:ext cx="145680" cy="1252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51553" y="4673859"/>
            <a:ext cx="79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59900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55"/>
            <a:ext cx="12192000" cy="1143000"/>
          </a:xfrm>
        </p:spPr>
        <p:txBody>
          <a:bodyPr>
            <a:noAutofit/>
          </a:bodyPr>
          <a:lstStyle/>
          <a:p>
            <a:r>
              <a:rPr lang="es-CL" sz="420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Caída de la tasa real neutral en el mundo</a:t>
            </a:r>
            <a:endParaRPr lang="es-CL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z="1400" smtClean="0"/>
              <a:t>7</a:t>
            </a:fld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73630" y="6405020"/>
            <a:ext cx="703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Brand et al (2018)  The natural rate of interest </a:t>
            </a:r>
            <a:endParaRPr lang="es-CL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915" y="1164655"/>
            <a:ext cx="8807774" cy="47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s-CL" sz="280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Estimaciones econométricas de R*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171"/>
          <a:stretch/>
        </p:blipFill>
        <p:spPr>
          <a:xfrm>
            <a:off x="5858911" y="2231591"/>
            <a:ext cx="6137145" cy="4195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8912" y="1678099"/>
            <a:ext cx="2036860" cy="47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s-C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Eurozona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15" y="2231591"/>
            <a:ext cx="5567995" cy="4195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0915" y="1678099"/>
            <a:ext cx="2829656" cy="47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s-C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Estados Unidos</a:t>
            </a:r>
          </a:p>
        </p:txBody>
      </p:sp>
    </p:spTree>
    <p:extLst>
      <p:ext uri="{BB962C8B-B14F-4D97-AF65-F5344CB8AC3E}">
        <p14:creationId xmlns:p14="http://schemas.microsoft.com/office/powerpoint/2010/main" val="93296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55"/>
            <a:ext cx="12192000" cy="1143000"/>
          </a:xfrm>
        </p:spPr>
        <p:txBody>
          <a:bodyPr>
            <a:noAutofit/>
          </a:bodyPr>
          <a:lstStyle/>
          <a:p>
            <a:r>
              <a:rPr lang="es-CL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Caída estructural tasa real neutral en Chile</a:t>
            </a:r>
            <a:endParaRPr lang="es-C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z="1400" smtClean="0"/>
              <a:t>8</a:t>
            </a:fld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73630" y="6405020"/>
            <a:ext cx="703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BCCh,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IPoM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junio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</a:t>
            </a:r>
            <a:endParaRPr lang="es-CL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54" y="1156784"/>
            <a:ext cx="9093405" cy="552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s-CL" sz="280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Estimaciones econométricas de R* para Chile (BCCh)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770" t="19508" r="12949" b="22877"/>
          <a:stretch/>
        </p:blipFill>
        <p:spPr>
          <a:xfrm>
            <a:off x="2255520" y="1798372"/>
            <a:ext cx="7117014" cy="45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11214100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 en el margen, también son relevantes los factores cíclicos…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451C-1FFC-E045-9EC2-E47E757D194E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1326" y="5714691"/>
            <a:ext cx="396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Política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Monetaria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Mario Draghi y Jerome Powell</a:t>
            </a:r>
          </a:p>
        </p:txBody>
      </p:sp>
      <p:pic>
        <p:nvPicPr>
          <p:cNvPr id="1034" name="Picture 10" descr="Resultado de imagen para draghi pow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9833"/>
          <a:stretch/>
        </p:blipFill>
        <p:spPr bwMode="auto">
          <a:xfrm>
            <a:off x="552920" y="1954748"/>
            <a:ext cx="5036995" cy="36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40137" y="5677493"/>
            <a:ext cx="463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Guerra </a:t>
            </a:r>
            <a:r>
              <a:rPr lang="en-US" dirty="0" err="1"/>
              <a:t>Comercial</a:t>
            </a:r>
            <a:endParaRPr lang="en-US" dirty="0"/>
          </a:p>
          <a:p>
            <a:r>
              <a:rPr lang="en-US" dirty="0"/>
              <a:t>Xi Jinping y Donald Trump</a:t>
            </a:r>
          </a:p>
        </p:txBody>
      </p:sp>
      <p:pic>
        <p:nvPicPr>
          <p:cNvPr id="4098" name="Picture 2" descr="Resultado de imagen para guerra comercial trump xi jin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67" y="1980495"/>
            <a:ext cx="5422265" cy="36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6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815</Words>
  <Application>Microsoft Office PowerPoint</Application>
  <PresentationFormat>Widescreen</PresentationFormat>
  <Paragraphs>185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Office Theme</vt:lpstr>
      <vt:lpstr>Comentarios panel “Viviendo con tasas reales negativas”</vt:lpstr>
      <vt:lpstr>Tasa Bono UF 10 años en Chile: 1982-2019</vt:lpstr>
      <vt:lpstr>Tres temas</vt:lpstr>
      <vt:lpstr>Tres temas</vt:lpstr>
      <vt:lpstr>¿Por qué las tasas de interés son negativas?</vt:lpstr>
      <vt:lpstr>¿Por qué ha caído la tasa real neutral (R*)?</vt:lpstr>
      <vt:lpstr>Caída de la tasa real neutral en el mundo</vt:lpstr>
      <vt:lpstr>Caída estructural tasa real neutral en Chile</vt:lpstr>
      <vt:lpstr>Pero en el margen, también son relevantes los factores cíclicos…</vt:lpstr>
      <vt:lpstr>Tres temas</vt:lpstr>
      <vt:lpstr>¿Trampa de liquidez en Chile? ¿Es posible?</vt:lpstr>
      <vt:lpstr>Sistema bancario chileno aún indexado a la UF</vt:lpstr>
      <vt:lpstr>Trabas en traspaso de la TPM al costo crédito</vt:lpstr>
      <vt:lpstr>Aumento spread colocaciones UF</vt:lpstr>
      <vt:lpstr>Conducción de la política monetaria cerca de la trampa de liquidez</vt:lpstr>
      <vt:lpstr>Mayor activismo monetario del BCCh</vt:lpstr>
      <vt:lpstr>Herramientas no convencionales</vt:lpstr>
      <vt:lpstr>Repensando la política monetaria con R*~0 </vt:lpstr>
      <vt:lpstr>Tres temas</vt:lpstr>
      <vt:lpstr>Repensar la política fiscal con R*~0</vt:lpstr>
      <vt:lpstr>PowerPoint Presentation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“Las consecuencias del estancamiento  amenaza de un crecimiento mundial bajo y sostenido y sus implicancias”</dc:title>
  <dc:creator>Luis Herrera</dc:creator>
  <cp:lastModifiedBy>Herrera, Luis</cp:lastModifiedBy>
  <cp:revision>213</cp:revision>
  <dcterms:created xsi:type="dcterms:W3CDTF">2017-05-21T20:16:08Z</dcterms:created>
  <dcterms:modified xsi:type="dcterms:W3CDTF">2019-09-29T21:04:23Z</dcterms:modified>
</cp:coreProperties>
</file>