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1" r:id="rId2"/>
    <p:sldId id="279" r:id="rId3"/>
    <p:sldId id="287" r:id="rId4"/>
    <p:sldId id="259" r:id="rId5"/>
    <p:sldId id="260" r:id="rId6"/>
    <p:sldId id="274" r:id="rId7"/>
    <p:sldId id="275" r:id="rId8"/>
    <p:sldId id="258" r:id="rId9"/>
    <p:sldId id="263" r:id="rId10"/>
    <p:sldId id="264" r:id="rId11"/>
    <p:sldId id="269" r:id="rId12"/>
    <p:sldId id="266" r:id="rId13"/>
    <p:sldId id="271" r:id="rId14"/>
    <p:sldId id="273" r:id="rId15"/>
    <p:sldId id="277" r:id="rId16"/>
    <p:sldId id="280" r:id="rId17"/>
    <p:sldId id="294" r:id="rId18"/>
    <p:sldId id="299" r:id="rId19"/>
    <p:sldId id="301" r:id="rId20"/>
    <p:sldId id="302" r:id="rId21"/>
    <p:sldId id="303" r:id="rId22"/>
    <p:sldId id="281" r:id="rId23"/>
    <p:sldId id="288" r:id="rId24"/>
    <p:sldId id="289" r:id="rId25"/>
    <p:sldId id="297" r:id="rId26"/>
    <p:sldId id="298" r:id="rId27"/>
    <p:sldId id="304" r:id="rId28"/>
    <p:sldId id="290" r:id="rId29"/>
    <p:sldId id="291" r:id="rId30"/>
    <p:sldId id="292" r:id="rId31"/>
    <p:sldId id="293" r:id="rId32"/>
    <p:sldId id="286" r:id="rId3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/folders/_h/68jcfq815gq_4qrx05v7x10m0000gn/T/com.microsoft.Outlook/Outlook%20Temp/CASAS%20Y%20DEPT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/folders/_h/68jcfq815gq_4qrx05v7x10m0000gn/T/com.microsoft.Outlook/Outlook%20Temp/Libro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/folders/_h/68jcfq815gq_4qrx05v7x10m0000gn/T/com.microsoft.Outlook/Outlook%20Temp/Libro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/>
              <a:t>Cambios superficie prom</a:t>
            </a:r>
            <a:r>
              <a:rPr lang="es-ES_tradnl" baseline="0"/>
              <a:t> </a:t>
            </a:r>
            <a:r>
              <a:rPr lang="es-ES_tradnl"/>
              <a:t>Deptos (2009-2019)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Hoja7!$P$4</c:f>
              <c:strCache>
                <c:ptCount val="1"/>
                <c:pt idx="0">
                  <c:v>Deptos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Hoja7!$O$5:$O$20</c:f>
              <c:strCache>
                <c:ptCount val="16"/>
                <c:pt idx="0">
                  <c:v>region 15</c:v>
                </c:pt>
                <c:pt idx="1">
                  <c:v>region 1</c:v>
                </c:pt>
                <c:pt idx="2">
                  <c:v>region 2</c:v>
                </c:pt>
                <c:pt idx="3">
                  <c:v>region 3</c:v>
                </c:pt>
                <c:pt idx="4">
                  <c:v>region 4</c:v>
                </c:pt>
                <c:pt idx="5">
                  <c:v>region 5</c:v>
                </c:pt>
                <c:pt idx="6">
                  <c:v>region 13</c:v>
                </c:pt>
                <c:pt idx="7">
                  <c:v>region 6</c:v>
                </c:pt>
                <c:pt idx="8">
                  <c:v>region 7</c:v>
                </c:pt>
                <c:pt idx="9">
                  <c:v>region 8</c:v>
                </c:pt>
                <c:pt idx="10">
                  <c:v>region 16</c:v>
                </c:pt>
                <c:pt idx="11">
                  <c:v>region 9</c:v>
                </c:pt>
                <c:pt idx="12">
                  <c:v>region 14</c:v>
                </c:pt>
                <c:pt idx="13">
                  <c:v>region 10</c:v>
                </c:pt>
                <c:pt idx="14">
                  <c:v>region 11</c:v>
                </c:pt>
                <c:pt idx="15">
                  <c:v>region 12</c:v>
                </c:pt>
              </c:strCache>
            </c:strRef>
          </c:cat>
          <c:val>
            <c:numRef>
              <c:f>Hoja7!$P$5:$P$20</c:f>
              <c:numCache>
                <c:formatCode>0.00%</c:formatCode>
                <c:ptCount val="16"/>
                <c:pt idx="0">
                  <c:v>-2.7275465807260625E-2</c:v>
                </c:pt>
                <c:pt idx="1">
                  <c:v>5.4214365108991251E-3</c:v>
                </c:pt>
                <c:pt idx="2">
                  <c:v>-4.0513813279375373E-2</c:v>
                </c:pt>
                <c:pt idx="3">
                  <c:v>-9.1856490637173827E-2</c:v>
                </c:pt>
                <c:pt idx="4">
                  <c:v>-0.11159211853385072</c:v>
                </c:pt>
                <c:pt idx="5">
                  <c:v>-9.4808568689784579E-3</c:v>
                </c:pt>
                <c:pt idx="6">
                  <c:v>-1.6409817356323905E-2</c:v>
                </c:pt>
                <c:pt idx="7">
                  <c:v>2.0923296058625172E-2</c:v>
                </c:pt>
                <c:pt idx="8">
                  <c:v>5.279357666764622E-3</c:v>
                </c:pt>
                <c:pt idx="9">
                  <c:v>-6.7801536896341585E-3</c:v>
                </c:pt>
                <c:pt idx="10">
                  <c:v>-2.7351925940173622E-2</c:v>
                </c:pt>
                <c:pt idx="11">
                  <c:v>4.1885405970762722E-3</c:v>
                </c:pt>
                <c:pt idx="12">
                  <c:v>-5.409771727793675E-3</c:v>
                </c:pt>
                <c:pt idx="13">
                  <c:v>-1.3986538462291713E-2</c:v>
                </c:pt>
                <c:pt idx="14">
                  <c:v>1.881709667641152E-4</c:v>
                </c:pt>
                <c:pt idx="15">
                  <c:v>1.3680739619413494E-2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77-F847-9E77-C9E600829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457023"/>
        <c:axId val="304967151"/>
      </c:barChart>
      <c:catAx>
        <c:axId val="305457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04967151"/>
        <c:crosses val="autoZero"/>
        <c:auto val="1"/>
        <c:lblAlgn val="ctr"/>
        <c:lblOffset val="100"/>
        <c:noMultiLvlLbl val="0"/>
      </c:catAx>
      <c:valAx>
        <c:axId val="30496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305457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'5'!$L$2</c:f>
              <c:strCache>
                <c:ptCount val="1"/>
                <c:pt idx="0">
                  <c:v>m2 ofi/viv 2009_1s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'5'!$B$3:$B$18</c:f>
              <c:numCache>
                <c:formatCode>General</c:formatCode>
                <c:ptCount val="16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13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16</c:v>
                </c:pt>
                <c:pt idx="11">
                  <c:v>9</c:v>
                </c:pt>
                <c:pt idx="12">
                  <c:v>14</c:v>
                </c:pt>
                <c:pt idx="13">
                  <c:v>10</c:v>
                </c:pt>
                <c:pt idx="14">
                  <c:v>11</c:v>
                </c:pt>
                <c:pt idx="15">
                  <c:v>12</c:v>
                </c:pt>
              </c:numCache>
            </c:numRef>
          </c:cat>
          <c:val>
            <c:numRef>
              <c:f>'5'!$L$3:$L$18</c:f>
              <c:numCache>
                <c:formatCode>0.0</c:formatCode>
                <c:ptCount val="16"/>
                <c:pt idx="0">
                  <c:v>2.7027931625293862</c:v>
                </c:pt>
                <c:pt idx="1">
                  <c:v>2.8768035686817415</c:v>
                </c:pt>
                <c:pt idx="2">
                  <c:v>2.2219821365887906</c:v>
                </c:pt>
                <c:pt idx="3">
                  <c:v>2.3033556307980292</c:v>
                </c:pt>
                <c:pt idx="4">
                  <c:v>1.5440778689564525</c:v>
                </c:pt>
                <c:pt idx="5">
                  <c:v>1.9382038559883992</c:v>
                </c:pt>
                <c:pt idx="6">
                  <c:v>4.5027051003937792</c:v>
                </c:pt>
                <c:pt idx="7">
                  <c:v>1.8494938890319514</c:v>
                </c:pt>
                <c:pt idx="8">
                  <c:v>2.0981846718145043</c:v>
                </c:pt>
                <c:pt idx="9">
                  <c:v>2.5956722323169319</c:v>
                </c:pt>
                <c:pt idx="10">
                  <c:v>1.733672027526993</c:v>
                </c:pt>
                <c:pt idx="11">
                  <c:v>2.7740141421819215</c:v>
                </c:pt>
                <c:pt idx="12">
                  <c:v>2.2184456860895434</c:v>
                </c:pt>
                <c:pt idx="13">
                  <c:v>3.013213907481882</c:v>
                </c:pt>
                <c:pt idx="14">
                  <c:v>4.1063650177275033</c:v>
                </c:pt>
                <c:pt idx="15">
                  <c:v>4.7783428198189792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4E-2D47-980B-FF76F0EB5C01}"/>
            </c:ext>
          </c:extLst>
        </c:ser>
        <c:ser>
          <c:idx val="2"/>
          <c:order val="1"/>
          <c:tx>
            <c:strRef>
              <c:f>'5'!$N$2</c:f>
              <c:strCache>
                <c:ptCount val="1"/>
                <c:pt idx="0">
                  <c:v>m2 ofi/viv 2019_1s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'5'!$B$3:$B$18</c:f>
              <c:numCache>
                <c:formatCode>General</c:formatCode>
                <c:ptCount val="16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13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16</c:v>
                </c:pt>
                <c:pt idx="11">
                  <c:v>9</c:v>
                </c:pt>
                <c:pt idx="12">
                  <c:v>14</c:v>
                </c:pt>
                <c:pt idx="13">
                  <c:v>10</c:v>
                </c:pt>
                <c:pt idx="14">
                  <c:v>11</c:v>
                </c:pt>
                <c:pt idx="15">
                  <c:v>12</c:v>
                </c:pt>
              </c:numCache>
            </c:numRef>
          </c:cat>
          <c:val>
            <c:numRef>
              <c:f>'5'!$N$3:$N$18</c:f>
              <c:numCache>
                <c:formatCode>0.0</c:formatCode>
                <c:ptCount val="16"/>
                <c:pt idx="0">
                  <c:v>2.4486815685103136</c:v>
                </c:pt>
                <c:pt idx="1">
                  <c:v>2.6883119845787089</c:v>
                </c:pt>
                <c:pt idx="2">
                  <c:v>2.4665958408127877</c:v>
                </c:pt>
                <c:pt idx="3">
                  <c:v>2.180253847017859</c:v>
                </c:pt>
                <c:pt idx="4">
                  <c:v>1.2702374573292514</c:v>
                </c:pt>
                <c:pt idx="5">
                  <c:v>1.8083410094843702</c:v>
                </c:pt>
                <c:pt idx="6">
                  <c:v>4.7630898194384681</c:v>
                </c:pt>
                <c:pt idx="7">
                  <c:v>1.6660399174020812</c:v>
                </c:pt>
                <c:pt idx="8">
                  <c:v>2.0976871102696624</c:v>
                </c:pt>
                <c:pt idx="9">
                  <c:v>2.3453993114156484</c:v>
                </c:pt>
                <c:pt idx="10">
                  <c:v>1.654047194130478</c:v>
                </c:pt>
                <c:pt idx="11">
                  <c:v>2.6682480073886312</c:v>
                </c:pt>
                <c:pt idx="12">
                  <c:v>2.0985211718337693</c:v>
                </c:pt>
                <c:pt idx="13">
                  <c:v>2.7570129695818815</c:v>
                </c:pt>
                <c:pt idx="14">
                  <c:v>3.744622760871013</c:v>
                </c:pt>
                <c:pt idx="15">
                  <c:v>4.9321548308442544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4E-2D47-980B-FF76F0EB5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1930576"/>
        <c:axId val="1502685872"/>
      </c:barChart>
      <c:lineChart>
        <c:grouping val="standard"/>
        <c:varyColors val="0"/>
        <c:ser>
          <c:idx val="1"/>
          <c:order val="2"/>
          <c:tx>
            <c:strRef>
              <c:f>'5'!$P$2</c:f>
              <c:strCache>
                <c:ptCount val="1"/>
                <c:pt idx="0">
                  <c:v>crec % 09-19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'5'!$P$3:$P$18</c:f>
              <c:numCache>
                <c:formatCode>0%</c:formatCode>
                <c:ptCount val="16"/>
                <c:pt idx="0">
                  <c:v>2.1388430239415026</c:v>
                </c:pt>
                <c:pt idx="1">
                  <c:v>2.4183594355714062</c:v>
                </c:pt>
                <c:pt idx="2">
                  <c:v>2.697469167658427</c:v>
                </c:pt>
                <c:pt idx="3">
                  <c:v>2.3363290866935964</c:v>
                </c:pt>
                <c:pt idx="4">
                  <c:v>2.0968845621657866</c:v>
                </c:pt>
                <c:pt idx="5">
                  <c:v>2.2778282496460855</c:v>
                </c:pt>
                <c:pt idx="6">
                  <c:v>2.4542165929513837</c:v>
                </c:pt>
                <c:pt idx="7">
                  <c:v>2.2659101619398507</c:v>
                </c:pt>
                <c:pt idx="8">
                  <c:v>2.5435673843864941</c:v>
                </c:pt>
                <c:pt idx="9">
                  <c:v>2.2557883054404964</c:v>
                </c:pt>
                <c:pt idx="10">
                  <c:v>2.3465316966035576</c:v>
                </c:pt>
                <c:pt idx="11">
                  <c:v>2.3823415336344849</c:v>
                </c:pt>
                <c:pt idx="12">
                  <c:v>2.276432337664037</c:v>
                </c:pt>
                <c:pt idx="13">
                  <c:v>2.4554369699252958</c:v>
                </c:pt>
                <c:pt idx="14">
                  <c:v>2.2293294136995314</c:v>
                </c:pt>
                <c:pt idx="15">
                  <c:v>2.3095226471650769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34E-2D47-980B-FF76F0EB5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7814192"/>
        <c:axId val="1502702512"/>
      </c:lineChart>
      <c:catAx>
        <c:axId val="1121930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502685872"/>
        <c:crosses val="autoZero"/>
        <c:auto val="1"/>
        <c:lblAlgn val="ctr"/>
        <c:lblOffset val="100"/>
        <c:noMultiLvlLbl val="0"/>
      </c:catAx>
      <c:valAx>
        <c:axId val="150268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121930576"/>
        <c:crosses val="autoZero"/>
        <c:crossBetween val="between"/>
      </c:valAx>
      <c:valAx>
        <c:axId val="150270251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537814192"/>
        <c:crosses val="max"/>
        <c:crossBetween val="between"/>
      </c:valAx>
      <c:catAx>
        <c:axId val="1537814192"/>
        <c:scaling>
          <c:orientation val="minMax"/>
        </c:scaling>
        <c:delete val="1"/>
        <c:axPos val="b"/>
        <c:majorTickMark val="out"/>
        <c:minorTickMark val="none"/>
        <c:tickLblPos val="nextTo"/>
        <c:crossAx val="1502702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'6'!$L$2</c:f>
              <c:strCache>
                <c:ptCount val="1"/>
                <c:pt idx="0">
                  <c:v>m2 ind/viv 2009_1s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'6'!$B$3:$B$18</c:f>
              <c:numCache>
                <c:formatCode>General</c:formatCode>
                <c:ptCount val="16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13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16</c:v>
                </c:pt>
                <c:pt idx="11">
                  <c:v>9</c:v>
                </c:pt>
                <c:pt idx="12">
                  <c:v>14</c:v>
                </c:pt>
                <c:pt idx="13">
                  <c:v>10</c:v>
                </c:pt>
                <c:pt idx="14">
                  <c:v>11</c:v>
                </c:pt>
                <c:pt idx="15">
                  <c:v>12</c:v>
                </c:pt>
              </c:numCache>
            </c:numRef>
          </c:cat>
          <c:val>
            <c:numRef>
              <c:f>'6'!$L$3:$L$18</c:f>
              <c:numCache>
                <c:formatCode>0.0</c:formatCode>
                <c:ptCount val="16"/>
                <c:pt idx="0">
                  <c:v>6.6720524365462008</c:v>
                </c:pt>
                <c:pt idx="1">
                  <c:v>4.6147515766805105</c:v>
                </c:pt>
                <c:pt idx="2">
                  <c:v>3.6843792659620109</c:v>
                </c:pt>
                <c:pt idx="3">
                  <c:v>2.4849973848652516</c:v>
                </c:pt>
                <c:pt idx="4">
                  <c:v>1.94839354678278</c:v>
                </c:pt>
                <c:pt idx="5">
                  <c:v>3.1335033927254927</c:v>
                </c:pt>
                <c:pt idx="6">
                  <c:v>9.2106728138422493</c:v>
                </c:pt>
                <c:pt idx="7">
                  <c:v>6.1497830952994077</c:v>
                </c:pt>
                <c:pt idx="8">
                  <c:v>8.1746391672122343</c:v>
                </c:pt>
                <c:pt idx="9">
                  <c:v>7.0515824587096247</c:v>
                </c:pt>
                <c:pt idx="10">
                  <c:v>6.5158290996559129</c:v>
                </c:pt>
                <c:pt idx="11">
                  <c:v>3.5102961721898969</c:v>
                </c:pt>
                <c:pt idx="12">
                  <c:v>7.3449531964298673</c:v>
                </c:pt>
                <c:pt idx="13">
                  <c:v>7.4048342550997104</c:v>
                </c:pt>
                <c:pt idx="14">
                  <c:v>5.675628904271484</c:v>
                </c:pt>
                <c:pt idx="15">
                  <c:v>6.8930904170943359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2-1245-8FFB-7C662A68EEEF}"/>
            </c:ext>
          </c:extLst>
        </c:ser>
        <c:ser>
          <c:idx val="2"/>
          <c:order val="1"/>
          <c:tx>
            <c:strRef>
              <c:f>'6'!$N$2</c:f>
              <c:strCache>
                <c:ptCount val="1"/>
                <c:pt idx="0">
                  <c:v>m2 ind/viv 2019_1s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'6'!$B$3:$B$18</c:f>
              <c:numCache>
                <c:formatCode>General</c:formatCode>
                <c:ptCount val="16"/>
                <c:pt idx="0">
                  <c:v>15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13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16</c:v>
                </c:pt>
                <c:pt idx="11">
                  <c:v>9</c:v>
                </c:pt>
                <c:pt idx="12">
                  <c:v>14</c:v>
                </c:pt>
                <c:pt idx="13">
                  <c:v>10</c:v>
                </c:pt>
                <c:pt idx="14">
                  <c:v>11</c:v>
                </c:pt>
                <c:pt idx="15">
                  <c:v>12</c:v>
                </c:pt>
              </c:numCache>
            </c:numRef>
          </c:cat>
          <c:val>
            <c:numRef>
              <c:f>'6'!$N$3:$N$18</c:f>
              <c:numCache>
                <c:formatCode>0.0</c:formatCode>
                <c:ptCount val="16"/>
                <c:pt idx="0">
                  <c:v>5.791457161348136</c:v>
                </c:pt>
                <c:pt idx="1">
                  <c:v>4.0636584503427589</c:v>
                </c:pt>
                <c:pt idx="2">
                  <c:v>6.7846527701456818</c:v>
                </c:pt>
                <c:pt idx="3">
                  <c:v>3.7137032460968213</c:v>
                </c:pt>
                <c:pt idx="4">
                  <c:v>1.6081373258040461</c:v>
                </c:pt>
                <c:pt idx="5">
                  <c:v>3.2476632306245699</c:v>
                </c:pt>
                <c:pt idx="6">
                  <c:v>8.4195824245352107</c:v>
                </c:pt>
                <c:pt idx="7">
                  <c:v>7.0933991851028226</c:v>
                </c:pt>
                <c:pt idx="8">
                  <c:v>8.6467800292883439</c:v>
                </c:pt>
                <c:pt idx="9">
                  <c:v>7.2696122775039944</c:v>
                </c:pt>
                <c:pt idx="10">
                  <c:v>5.9130438231211579</c:v>
                </c:pt>
                <c:pt idx="11">
                  <c:v>4.6349747541530535</c:v>
                </c:pt>
                <c:pt idx="12">
                  <c:v>6.1836576574553375</c:v>
                </c:pt>
                <c:pt idx="13">
                  <c:v>7.5937622723860754</c:v>
                </c:pt>
                <c:pt idx="14">
                  <c:v>4.6781647466204968</c:v>
                </c:pt>
                <c:pt idx="15">
                  <c:v>6.3579802905618203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72-1245-8FFB-7C662A68E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21930576"/>
        <c:axId val="1502685872"/>
      </c:barChart>
      <c:lineChart>
        <c:grouping val="standard"/>
        <c:varyColors val="0"/>
        <c:ser>
          <c:idx val="1"/>
          <c:order val="2"/>
          <c:tx>
            <c:strRef>
              <c:f>'6'!$P$2</c:f>
              <c:strCache>
                <c:ptCount val="1"/>
                <c:pt idx="0">
                  <c:v>crec % 09-19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'6'!$P$3:$P$18</c:f>
              <c:numCache>
                <c:formatCode>0%</c:formatCode>
                <c:ptCount val="16"/>
                <c:pt idx="0">
                  <c:v>0.27151930294986221</c:v>
                </c:pt>
                <c:pt idx="1">
                  <c:v>1.1309811503141614</c:v>
                </c:pt>
                <c:pt idx="2">
                  <c:v>1.2298764182681621</c:v>
                </c:pt>
                <c:pt idx="3">
                  <c:v>2.0924589437536349</c:v>
                </c:pt>
                <c:pt idx="4">
                  <c:v>1.4542428417754325</c:v>
                </c:pt>
                <c:pt idx="5">
                  <c:v>1.0274748600817312</c:v>
                </c:pt>
                <c:pt idx="6">
                  <c:v>0.68861916879435048</c:v>
                </c:pt>
                <c:pt idx="7">
                  <c:v>-1.7805865177261446E-2</c:v>
                </c:pt>
                <c:pt idx="8">
                  <c:v>-9.0472543512020429E-2</c:v>
                </c:pt>
                <c:pt idx="9">
                  <c:v>0.19844862457731816</c:v>
                </c:pt>
                <c:pt idx="10">
                  <c:v>-0.10958554883822566</c:v>
                </c:pt>
                <c:pt idx="11">
                  <c:v>1.672897894577932</c:v>
                </c:pt>
                <c:pt idx="12">
                  <c:v>-1.0397072538450595E-2</c:v>
                </c:pt>
                <c:pt idx="13">
                  <c:v>0.40610449545649574</c:v>
                </c:pt>
                <c:pt idx="14">
                  <c:v>1.3364468605680204</c:v>
                </c:pt>
                <c:pt idx="15">
                  <c:v>1.2941863259028132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72-1245-8FFB-7C662A68E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7814192"/>
        <c:axId val="1502702512"/>
      </c:lineChart>
      <c:catAx>
        <c:axId val="1121930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502685872"/>
        <c:crosses val="autoZero"/>
        <c:auto val="1"/>
        <c:lblAlgn val="ctr"/>
        <c:lblOffset val="100"/>
        <c:noMultiLvlLbl val="0"/>
      </c:catAx>
      <c:valAx>
        <c:axId val="150268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121930576"/>
        <c:crosses val="autoZero"/>
        <c:crossBetween val="between"/>
      </c:valAx>
      <c:valAx>
        <c:axId val="1502702512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537814192"/>
        <c:crosses val="max"/>
        <c:crossBetween val="between"/>
      </c:valAx>
      <c:catAx>
        <c:axId val="1537814192"/>
        <c:scaling>
          <c:orientation val="minMax"/>
        </c:scaling>
        <c:delete val="1"/>
        <c:axPos val="b"/>
        <c:majorTickMark val="out"/>
        <c:minorTickMark val="none"/>
        <c:tickLblPos val="nextTo"/>
        <c:crossAx val="1502702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EBEBC-CDCB-384C-B824-4BA6AD7FD352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E965A-C230-EE49-86E2-4EDD8236B9E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4404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613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2916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09795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23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9807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8456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25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1090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4301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27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3316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28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6982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29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10524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30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374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4994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31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3931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2522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3053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509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4024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0773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05419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DE965A-C230-EE49-86E2-4EDD8236B9E9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568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681B76-8D2B-5443-B37A-6FA5408D9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0EF9F0-3192-CD4E-B04B-85D5BE18EC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D174E5-80AF-D24D-BED6-F1D8A547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94C407-0F68-4B44-9919-0AAB4194E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6E266-412D-3746-9035-ED6BC4EB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3C87CF-E12A-224D-B2A3-94BF9335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C8478A-7628-CA4B-B4AD-A1E5C3902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45C08A-F5AB-BE43-A703-6380C943F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CA944B-8FA5-A54A-AB1E-6492E6439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8EBA92-850B-244F-98E3-CDDBDB79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769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5520C7-75E5-A24B-B209-F68638AD3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C8961A-BCCB-8F40-8D0B-3A4CD55E6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321064-4649-6B48-B305-3A4B1F52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1DC1BC-9FF1-CA46-B6AA-5FDB78720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3CFAEC-E45E-1644-AA2C-26B1C0DE1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0078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27567-E788-874C-93E0-D23EE9967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5F556E-D19A-C54A-A6C1-4D8A549C6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F4CE6B-8FA4-3A4B-8707-BF9F82FE9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78E5DE-A998-E34F-95D9-81D352219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7428B5-2263-6945-984F-39198E5A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501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CAFACA-8ACB-B549-B9C2-8118FF8CF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4B7199-28DE-1D48-97BC-58A03455D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E6CCD8-0761-8F44-A869-F9E807E5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C1642E-D4C4-CA44-9308-368DC210E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9E297D-E59C-A846-A17A-4C57241C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369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87780-E689-C044-BD28-9AD356847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A3B413-4BCC-F14D-9C88-E35314258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CA8F47-42B1-B542-9C72-AD7F90DE3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9E5881-57CD-EB48-9F00-ACC25C41D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086916-EEA9-204C-A9AD-6157DF0A7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4E9C0A-BF7A-6F46-8647-8B0AF201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069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04E34-0AF4-AD4A-A18D-466D998BB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CF6AF0-79B1-3C4D-8C58-8B7F5CF6E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2FF0B3-F927-5044-A1D4-BCF58348A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9BA1017-0629-F54C-945A-E7EC87B87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5C4C957-E579-3447-8F03-E6B0FE9E2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805D66E-64CE-7846-ADA3-DD8361052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98ABBB-7FA1-2247-94E5-FC982D63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5E48AD7-A4D9-2E41-AB4E-7D75AB3D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2526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C1F2F-C04E-6C49-82C0-BA3459CB9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6C908A4-DF44-5944-84BE-3BE7F833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98A048-E2D0-2B44-AA27-6730A490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724C21-71E6-DD49-B1D9-DA6B53EB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124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BA7CF4-FA0F-274E-AC4F-EE88D072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DC986A-8BA0-F74A-9D65-A07D45CB0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AB177F-294A-9842-8C9F-76272B93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133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B1D56B-77B4-D840-BD0F-05B26E1C2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8C26A7-B1DD-8741-A80F-B07B49087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AD8A7E6-F13D-634C-939E-504638759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1A89FB-2BA8-D349-B886-C5BAC378F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CF1E5E-6ADB-0943-BC31-D0CEBE72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D6FD2E-116A-6347-BAC0-401E2C84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728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54D257-9031-C34A-B724-19C5313F8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4EA42C-494D-204C-B6E7-8D93E50351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6EFEC4-C740-264F-AED7-DC2F33215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3C602F-6A51-554A-8D82-781EAC5C1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A86243-9A1E-E744-A653-555D9DFA0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A852B7-6419-CA41-BB47-869E21E1F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066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6F9AA1E-0EC3-EB48-9472-844E71CC5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183666-B257-FB40-B3D5-BA84ABD6E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0A1AF2-22D6-0048-B4C3-DA98392B1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D183B-591A-7B45-97F2-9521E25BFBA7}" type="datetimeFigureOut">
              <a:rPr lang="es-CL" smtClean="0"/>
              <a:t>24-10-19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A46E51-AF2F-1046-AA53-5E9C54DC8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9D3AA6-6337-FC43-87CD-A237966BD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1513E-1FD4-004D-A94B-3592B6157E3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900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F3B32F88-2F65-2347-A419-4F73649D9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762000"/>
          </a:xfrm>
        </p:spPr>
        <p:txBody>
          <a:bodyPr>
            <a:normAutofit/>
          </a:bodyPr>
          <a:lstStyle/>
          <a:p>
            <a:r>
              <a:rPr lang="es-CL" sz="1800"/>
              <a:t>Santiago Truffa</a:t>
            </a:r>
          </a:p>
          <a:p>
            <a:r>
              <a:rPr lang="es-CL" sz="1800"/>
              <a:t>ESE Business School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22803F-6E18-E945-9580-77F8A76D0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anchor="ctr">
            <a:normAutofit/>
          </a:bodyPr>
          <a:lstStyle/>
          <a:p>
            <a:r>
              <a:rPr lang="es-CL" sz="4000">
                <a:solidFill>
                  <a:schemeClr val="bg2"/>
                </a:solidFill>
              </a:rPr>
              <a:t>Tendencias en mercados laborales y sus efectos en el mercado inmobiliario</a:t>
            </a:r>
          </a:p>
        </p:txBody>
      </p:sp>
    </p:spTree>
    <p:extLst>
      <p:ext uri="{BB962C8B-B14F-4D97-AF65-F5344CB8AC3E}">
        <p14:creationId xmlns:p14="http://schemas.microsoft.com/office/powerpoint/2010/main" val="3433447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57349B-1D89-B444-A6BE-320141B38C8A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Esto se refleja necesariamente en el precio del suelo… Es la demanda!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DC23EB-F189-BA47-AE43-A447147AF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73170"/>
            <a:ext cx="7188199" cy="470827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F0AE76C-86E5-924E-AD0E-27089F26FB53}"/>
              </a:ext>
            </a:extLst>
          </p:cNvPr>
          <p:cNvSpPr txBox="1"/>
          <p:nvPr/>
        </p:nvSpPr>
        <p:spPr>
          <a:xfrm>
            <a:off x="9434455" y="6273941"/>
            <a:ext cx="210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ERH 2015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54674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BE8666-9020-8C42-B995-65FA71BDE6E4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 la demanda!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DBB9A00-05D6-6E41-A056-01FC4B2A7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788" y="961812"/>
            <a:ext cx="5403822" cy="49309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7546D1F-58EC-1D49-AE0C-86BDBCDAB3A5}"/>
              </a:ext>
            </a:extLst>
          </p:cNvPr>
          <p:cNvSpPr txBox="1"/>
          <p:nvPr/>
        </p:nvSpPr>
        <p:spPr>
          <a:xfrm>
            <a:off x="9857057" y="6288311"/>
            <a:ext cx="210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ERH 2015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330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E42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785068-1AD9-CC45-9FA5-59C0CE6C669B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Demanda por proximidad! La que tiene un valor productivo.. Y un valor para el consumo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C7AE29-1DA9-DD4E-BAE5-A14B072C4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91141"/>
            <a:ext cx="7188199" cy="467232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B38108A-0244-A74B-A449-4A6F00F796D0}"/>
              </a:ext>
            </a:extLst>
          </p:cNvPr>
          <p:cNvSpPr txBox="1"/>
          <p:nvPr/>
        </p:nvSpPr>
        <p:spPr>
          <a:xfrm>
            <a:off x="9720649" y="6388443"/>
            <a:ext cx="247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Couture 2018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780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92AE66-FB1F-584F-B9B6-D570ED224143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Quienes pueden vivir en ciudades? Los precios, y los cambios en la función de producción traen un re-ordenamiento de la geografía humana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EEADA0-3409-5141-A3F0-1CCFFECB2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831" y="961812"/>
            <a:ext cx="5571736" cy="493098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87483B9-516C-8D47-859E-968E7742947F}"/>
              </a:ext>
            </a:extLst>
          </p:cNvPr>
          <p:cNvSpPr txBox="1"/>
          <p:nvPr/>
        </p:nvSpPr>
        <p:spPr>
          <a:xfrm>
            <a:off x="9637987" y="6414435"/>
            <a:ext cx="255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Couture 2019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67588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0174F6-5ACF-264B-9CCF-877409CEE1C3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Cambios en la geografía humana, y en sus preferencias!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90E75B7-D56C-514D-9723-960F25867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35755"/>
            <a:ext cx="7188199" cy="29831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C427BD0-68D5-4146-80D4-CF2EF6BFD292}"/>
              </a:ext>
            </a:extLst>
          </p:cNvPr>
          <p:cNvSpPr txBox="1"/>
          <p:nvPr/>
        </p:nvSpPr>
        <p:spPr>
          <a:xfrm>
            <a:off x="9688690" y="6358190"/>
            <a:ext cx="232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Couture 2019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141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8C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6C074C-CDE1-0E40-9E83-077A0C7EDEE8}"/>
              </a:ext>
            </a:extLst>
          </p:cNvPr>
          <p:cNvSpPr txBox="1"/>
          <p:nvPr/>
        </p:nvSpPr>
        <p:spPr>
          <a:xfrm>
            <a:off x="222422" y="2074363"/>
            <a:ext cx="3170012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Consecuencias del alza de precios y re-composición de la urbe..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7B3C69-E801-F54B-9A0D-705588E2E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224" y="961812"/>
            <a:ext cx="5940950" cy="493098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553E045-D112-2742-B054-507CF4E02D70}"/>
              </a:ext>
            </a:extLst>
          </p:cNvPr>
          <p:cNvSpPr txBox="1"/>
          <p:nvPr/>
        </p:nvSpPr>
        <p:spPr>
          <a:xfrm>
            <a:off x="9688690" y="6358190"/>
            <a:ext cx="210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FreddieMac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7198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esta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pasando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Chile?</a:t>
            </a:r>
          </a:p>
        </p:txBody>
      </p:sp>
    </p:spTree>
    <p:extLst>
      <p:ext uri="{BB962C8B-B14F-4D97-AF65-F5344CB8AC3E}">
        <p14:creationId xmlns:p14="http://schemas.microsoft.com/office/powerpoint/2010/main" val="2794579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D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Indice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precios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STGO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20E83D-CCDD-7A4E-9395-101CD12DE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515" y="457154"/>
            <a:ext cx="7249204" cy="598059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BB19BC-1CE9-CB4D-A3DC-77DCEE85C2A5}"/>
              </a:ext>
            </a:extLst>
          </p:cNvPr>
          <p:cNvSpPr txBox="1"/>
          <p:nvPr/>
        </p:nvSpPr>
        <p:spPr>
          <a:xfrm>
            <a:off x="9730465" y="6306914"/>
            <a:ext cx="210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RemLab, Datos: TocToc.com</a:t>
            </a:r>
          </a:p>
        </p:txBody>
      </p:sp>
    </p:spTree>
    <p:extLst>
      <p:ext uri="{BB962C8B-B14F-4D97-AF65-F5344CB8AC3E}">
        <p14:creationId xmlns:p14="http://schemas.microsoft.com/office/powerpoint/2010/main" val="1710459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Casas vs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Deptos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743257-4330-434E-9278-7C1E74E3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836" y="345990"/>
            <a:ext cx="8011702" cy="612895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BC21F70-D739-A247-810E-F9BEB9B8484C}"/>
              </a:ext>
            </a:extLst>
          </p:cNvPr>
          <p:cNvSpPr txBox="1"/>
          <p:nvPr/>
        </p:nvSpPr>
        <p:spPr>
          <a:xfrm>
            <a:off x="9730465" y="6306914"/>
            <a:ext cx="210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RemLab, Datos: TocToc.com</a:t>
            </a:r>
          </a:p>
        </p:txBody>
      </p:sp>
    </p:spTree>
    <p:extLst>
      <p:ext uri="{BB962C8B-B14F-4D97-AF65-F5344CB8AC3E}">
        <p14:creationId xmlns:p14="http://schemas.microsoft.com/office/powerpoint/2010/main" val="2742197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Comunas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Stgo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Oriente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D61AFE-CC1C-4D45-A30A-A9C11159F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34" y="305310"/>
            <a:ext cx="8025209" cy="613976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54CA477-718B-6449-8B73-DA0DEFF31FC0}"/>
              </a:ext>
            </a:extLst>
          </p:cNvPr>
          <p:cNvSpPr txBox="1"/>
          <p:nvPr/>
        </p:nvSpPr>
        <p:spPr>
          <a:xfrm>
            <a:off x="9730465" y="6306914"/>
            <a:ext cx="210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RemLab, Datos: TocToc.com</a:t>
            </a:r>
          </a:p>
        </p:txBody>
      </p:sp>
    </p:spTree>
    <p:extLst>
      <p:ext uri="{BB962C8B-B14F-4D97-AF65-F5344CB8AC3E}">
        <p14:creationId xmlns:p14="http://schemas.microsoft.com/office/powerpoint/2010/main" val="390100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C22803F-6E18-E945-9580-77F8A76D0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¿Qué es una ciudad?</a:t>
            </a:r>
          </a:p>
        </p:txBody>
      </p:sp>
    </p:spTree>
    <p:extLst>
      <p:ext uri="{BB962C8B-B14F-4D97-AF65-F5344CB8AC3E}">
        <p14:creationId xmlns:p14="http://schemas.microsoft.com/office/powerpoint/2010/main" val="803681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430015" y="2074362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Casas vs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Deptos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E1335A-0206-A148-9E7E-5BFF3E96C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33" y="317670"/>
            <a:ext cx="7926355" cy="606413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5773E5-0AAA-B94E-88C5-6F7EC577F388}"/>
              </a:ext>
            </a:extLst>
          </p:cNvPr>
          <p:cNvSpPr txBox="1"/>
          <p:nvPr/>
        </p:nvSpPr>
        <p:spPr>
          <a:xfrm>
            <a:off x="9730465" y="6306914"/>
            <a:ext cx="210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RemLab, Datos: TocToc.com</a:t>
            </a:r>
          </a:p>
        </p:txBody>
      </p:sp>
    </p:spTree>
    <p:extLst>
      <p:ext uri="{BB962C8B-B14F-4D97-AF65-F5344CB8AC3E}">
        <p14:creationId xmlns:p14="http://schemas.microsoft.com/office/powerpoint/2010/main" val="3185594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Casas vs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Deptos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8E341F-A801-CE4D-8D9E-6AADA177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865" y="457200"/>
            <a:ext cx="7716713" cy="59037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9336933-A459-C547-A7C2-F722D314E157}"/>
              </a:ext>
            </a:extLst>
          </p:cNvPr>
          <p:cNvSpPr txBox="1"/>
          <p:nvPr/>
        </p:nvSpPr>
        <p:spPr>
          <a:xfrm>
            <a:off x="9730465" y="6306914"/>
            <a:ext cx="210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RemLab, Datos: TocToc.com</a:t>
            </a:r>
          </a:p>
        </p:txBody>
      </p:sp>
    </p:spTree>
    <p:extLst>
      <p:ext uri="{BB962C8B-B14F-4D97-AF65-F5344CB8AC3E}">
        <p14:creationId xmlns:p14="http://schemas.microsoft.com/office/powerpoint/2010/main" val="453792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A5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Crecimiento sostenido en Stgo y Regiones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F96781-A414-9140-BE23-8EFF1EC17B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576344"/>
            <a:ext cx="7188199" cy="3701922"/>
          </a:xfrm>
          <a:prstGeom prst="rect">
            <a:avLst/>
          </a:pr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C8C782-D22E-8846-AD4D-9C5E6EAAF635}"/>
              </a:ext>
            </a:extLst>
          </p:cNvPr>
          <p:cNvSpPr txBox="1"/>
          <p:nvPr/>
        </p:nvSpPr>
        <p:spPr>
          <a:xfrm>
            <a:off x="9565122" y="6131335"/>
            <a:ext cx="21006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</a:t>
            </a:r>
          </a:p>
          <a:p>
            <a:pPr>
              <a:spcAft>
                <a:spcPts val="600"/>
              </a:spcAft>
            </a:pPr>
            <a:r>
              <a:rPr lang="es-CL" dirty="0"/>
              <a:t>Datos: SII</a:t>
            </a:r>
          </a:p>
        </p:txBody>
      </p:sp>
    </p:spTree>
    <p:extLst>
      <p:ext uri="{BB962C8B-B14F-4D97-AF65-F5344CB8AC3E}">
        <p14:creationId xmlns:p14="http://schemas.microsoft.com/office/powerpoint/2010/main" val="3210492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5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158163" y="2074363"/>
            <a:ext cx="3289369" cy="3412037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Mucha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heterogeneidad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entre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regiones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66F245C-626A-E945-B60E-DB49FFC6CA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576344"/>
            <a:ext cx="7188199" cy="3701922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E72099E-8801-744A-A45E-E536737BA271}"/>
              </a:ext>
            </a:extLst>
          </p:cNvPr>
          <p:cNvSpPr txBox="1"/>
          <p:nvPr/>
        </p:nvSpPr>
        <p:spPr>
          <a:xfrm>
            <a:off x="9565122" y="6131335"/>
            <a:ext cx="21006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</a:t>
            </a:r>
          </a:p>
          <a:p>
            <a:pPr>
              <a:spcAft>
                <a:spcPts val="600"/>
              </a:spcAft>
            </a:pPr>
            <a:r>
              <a:rPr lang="es-CL" dirty="0"/>
              <a:t>Datos: SII</a:t>
            </a:r>
          </a:p>
        </p:txBody>
      </p:sp>
    </p:spTree>
    <p:extLst>
      <p:ext uri="{BB962C8B-B14F-4D97-AF65-F5344CB8AC3E}">
        <p14:creationId xmlns:p14="http://schemas.microsoft.com/office/powerpoint/2010/main" val="1296342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34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vivivienda es solo parte (creciente) de superficie construida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9DE9313-4790-5A4D-A238-373FDCCE7C5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585330"/>
            <a:ext cx="7188199" cy="3683951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8F246FC-A8C0-9846-8EDA-6F461BD556EE}"/>
              </a:ext>
            </a:extLst>
          </p:cNvPr>
          <p:cNvSpPr txBox="1"/>
          <p:nvPr/>
        </p:nvSpPr>
        <p:spPr>
          <a:xfrm>
            <a:off x="9565122" y="6131335"/>
            <a:ext cx="21006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</a:t>
            </a:r>
          </a:p>
          <a:p>
            <a:pPr>
              <a:spcAft>
                <a:spcPts val="600"/>
              </a:spcAft>
            </a:pPr>
            <a:r>
              <a:rPr lang="es-CL" dirty="0"/>
              <a:t>Datos: SII</a:t>
            </a:r>
          </a:p>
        </p:txBody>
      </p:sp>
    </p:spTree>
    <p:extLst>
      <p:ext uri="{BB962C8B-B14F-4D97-AF65-F5344CB8AC3E}">
        <p14:creationId xmlns:p14="http://schemas.microsoft.com/office/powerpoint/2010/main" val="1353425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8CE222-87CE-AF40-8A38-6C185C5F58B4}"/>
              </a:ext>
            </a:extLst>
          </p:cNvPr>
          <p:cNvSpPr txBox="1"/>
          <p:nvPr/>
        </p:nvSpPr>
        <p:spPr>
          <a:xfrm>
            <a:off x="368872" y="2074363"/>
            <a:ext cx="3289369" cy="305369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Porcentaje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casas versus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departamentos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unidades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535A11-33A8-8A4A-ADF2-4B860D7D275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453" y="458490"/>
            <a:ext cx="8019536" cy="4929056"/>
          </a:xfrm>
          <a:prstGeom prst="rect">
            <a:avLst/>
          </a:prstGeom>
          <a:noFill/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3F833B8-F93D-5447-A7FC-D5B17FE51E01}"/>
              </a:ext>
            </a:extLst>
          </p:cNvPr>
          <p:cNvSpPr txBox="1"/>
          <p:nvPr/>
        </p:nvSpPr>
        <p:spPr>
          <a:xfrm>
            <a:off x="9565122" y="6131335"/>
            <a:ext cx="21006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</a:t>
            </a:r>
          </a:p>
          <a:p>
            <a:pPr>
              <a:spcAft>
                <a:spcPts val="600"/>
              </a:spcAft>
            </a:pPr>
            <a:r>
              <a:rPr lang="es-CL" dirty="0"/>
              <a:t>Datos: SII</a:t>
            </a:r>
          </a:p>
        </p:txBody>
      </p:sp>
    </p:spTree>
    <p:extLst>
      <p:ext uri="{BB962C8B-B14F-4D97-AF65-F5344CB8AC3E}">
        <p14:creationId xmlns:p14="http://schemas.microsoft.com/office/powerpoint/2010/main" val="3481864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956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48CE222-87CE-AF40-8A38-6C185C5F58B4}"/>
              </a:ext>
            </a:extLst>
          </p:cNvPr>
          <p:cNvSpPr txBox="1"/>
          <p:nvPr/>
        </p:nvSpPr>
        <p:spPr>
          <a:xfrm>
            <a:off x="16064" y="2049649"/>
            <a:ext cx="3398520" cy="322668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Porcentaje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unidades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vivienda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que son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departamentos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DC196F2-5FBF-CE49-BB00-2E766AFC77D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816" y="852616"/>
            <a:ext cx="8414952" cy="5090983"/>
          </a:xfrm>
          <a:prstGeom prst="rect">
            <a:avLst/>
          </a:prstGeom>
          <a:noFill/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F7FD64D-BC24-F94B-BD1D-07086925B099}"/>
              </a:ext>
            </a:extLst>
          </p:cNvPr>
          <p:cNvSpPr txBox="1"/>
          <p:nvPr/>
        </p:nvSpPr>
        <p:spPr>
          <a:xfrm>
            <a:off x="9565122" y="6131335"/>
            <a:ext cx="21006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</a:t>
            </a:r>
          </a:p>
          <a:p>
            <a:pPr>
              <a:spcAft>
                <a:spcPts val="600"/>
              </a:spcAft>
            </a:pPr>
            <a:r>
              <a:rPr lang="es-CL" dirty="0"/>
              <a:t>Datos: SII</a:t>
            </a:r>
          </a:p>
        </p:txBody>
      </p:sp>
    </p:spTree>
    <p:extLst>
      <p:ext uri="{BB962C8B-B14F-4D97-AF65-F5344CB8AC3E}">
        <p14:creationId xmlns:p14="http://schemas.microsoft.com/office/powerpoint/2010/main" val="3045741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8CE222-87CE-AF40-8A38-6C185C5F58B4}"/>
              </a:ext>
            </a:extLst>
          </p:cNvPr>
          <p:cNvSpPr txBox="1"/>
          <p:nvPr/>
        </p:nvSpPr>
        <p:spPr>
          <a:xfrm>
            <a:off x="230657" y="1902154"/>
            <a:ext cx="3289369" cy="305369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Cambios</a:t>
            </a: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las superficies </a:t>
            </a:r>
            <a:r>
              <a:rPr lang="en-US" sz="2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promedio</a:t>
            </a: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los </a:t>
            </a:r>
            <a:r>
              <a:rPr lang="en-US" sz="2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deptos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3F833B8-F93D-5447-A7FC-D5B17FE51E01}"/>
              </a:ext>
            </a:extLst>
          </p:cNvPr>
          <p:cNvSpPr txBox="1"/>
          <p:nvPr/>
        </p:nvSpPr>
        <p:spPr>
          <a:xfrm>
            <a:off x="9565122" y="6131335"/>
            <a:ext cx="21006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</a:t>
            </a:r>
          </a:p>
          <a:p>
            <a:pPr>
              <a:spcAft>
                <a:spcPts val="600"/>
              </a:spcAft>
            </a:pPr>
            <a:r>
              <a:rPr lang="es-CL" dirty="0"/>
              <a:t>Datos: SII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B0D3E1B-E637-4C45-8FFC-1832B7615C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089697"/>
              </p:ext>
            </p:extLst>
          </p:nvPr>
        </p:nvGraphicFramePr>
        <p:xfrm>
          <a:off x="3705381" y="729049"/>
          <a:ext cx="7712262" cy="502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4887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Superficie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que no es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vivienda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39566EC-855D-534F-8924-22285B2176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38" y="914399"/>
            <a:ext cx="7574692" cy="4559643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B30F94D-0056-0B4C-A521-385314AF11A4}"/>
              </a:ext>
            </a:extLst>
          </p:cNvPr>
          <p:cNvSpPr txBox="1"/>
          <p:nvPr/>
        </p:nvSpPr>
        <p:spPr>
          <a:xfrm>
            <a:off x="9565122" y="6131335"/>
            <a:ext cx="21006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</a:t>
            </a:r>
          </a:p>
          <a:p>
            <a:pPr>
              <a:spcAft>
                <a:spcPts val="600"/>
              </a:spcAft>
            </a:pPr>
            <a:r>
              <a:rPr lang="es-CL" dirty="0"/>
              <a:t>Datos: SII</a:t>
            </a:r>
          </a:p>
        </p:txBody>
      </p:sp>
    </p:spTree>
    <p:extLst>
      <p:ext uri="{BB962C8B-B14F-4D97-AF65-F5344CB8AC3E}">
        <p14:creationId xmlns:p14="http://schemas.microsoft.com/office/powerpoint/2010/main" val="3044458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Comercio y Vivienda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3390A9-CCD4-B94D-8094-F984B5549B8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945" y="532711"/>
            <a:ext cx="8051975" cy="5226958"/>
          </a:xfrm>
          <a:prstGeom prst="rect">
            <a:avLst/>
          </a:prstGeom>
          <a:noFill/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2F1B610-DF59-3F49-A7B5-88C4CE8570AB}"/>
              </a:ext>
            </a:extLst>
          </p:cNvPr>
          <p:cNvSpPr txBox="1"/>
          <p:nvPr/>
        </p:nvSpPr>
        <p:spPr>
          <a:xfrm>
            <a:off x="9565122" y="6131335"/>
            <a:ext cx="21006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</a:t>
            </a:r>
          </a:p>
          <a:p>
            <a:pPr>
              <a:spcAft>
                <a:spcPts val="600"/>
              </a:spcAft>
            </a:pPr>
            <a:r>
              <a:rPr lang="es-CL" dirty="0"/>
              <a:t>Datos: SII</a:t>
            </a:r>
          </a:p>
        </p:txBody>
      </p:sp>
    </p:spTree>
    <p:extLst>
      <p:ext uri="{BB962C8B-B14F-4D97-AF65-F5344CB8AC3E}">
        <p14:creationId xmlns:p14="http://schemas.microsoft.com/office/powerpoint/2010/main" val="226832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22803F-6E18-E945-9580-77F8A76D0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B32F88-2F65-2347-A419-4F73649D9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8B61BC-7B3A-DA42-A1F5-B141A0A8F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6" y="683473"/>
            <a:ext cx="11676993" cy="57444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4141AA9-1CF4-324D-9780-79A27C34AAD6}"/>
              </a:ext>
            </a:extLst>
          </p:cNvPr>
          <p:cNvSpPr txBox="1"/>
          <p:nvPr/>
        </p:nvSpPr>
        <p:spPr>
          <a:xfrm>
            <a:off x="10245738" y="6488668"/>
            <a:ext cx="210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Fuente: World Bank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45B8D9A-AE4F-164D-874B-A365B23DE807}"/>
              </a:ext>
            </a:extLst>
          </p:cNvPr>
          <p:cNvSpPr txBox="1"/>
          <p:nvPr/>
        </p:nvSpPr>
        <p:spPr>
          <a:xfrm>
            <a:off x="325822" y="60787"/>
            <a:ext cx="11209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/>
              <a:t>Cambios en qué se produce (y cómo..)</a:t>
            </a:r>
          </a:p>
        </p:txBody>
      </p:sp>
    </p:spTree>
    <p:extLst>
      <p:ext uri="{BB962C8B-B14F-4D97-AF65-F5344CB8AC3E}">
        <p14:creationId xmlns:p14="http://schemas.microsoft.com/office/powerpoint/2010/main" val="605607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Oficinas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y Vivienda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BC29F916-5527-4A2E-94CF-384617E0D5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90665"/>
              </p:ext>
            </p:extLst>
          </p:nvPr>
        </p:nvGraphicFramePr>
        <p:xfrm>
          <a:off x="3626069" y="809297"/>
          <a:ext cx="7965562" cy="5328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29BA73DC-B90F-9949-BF04-987C151C19E3}"/>
              </a:ext>
            </a:extLst>
          </p:cNvPr>
          <p:cNvSpPr txBox="1"/>
          <p:nvPr/>
        </p:nvSpPr>
        <p:spPr>
          <a:xfrm>
            <a:off x="9565122" y="6131335"/>
            <a:ext cx="21006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</a:t>
            </a:r>
          </a:p>
          <a:p>
            <a:pPr>
              <a:spcAft>
                <a:spcPts val="600"/>
              </a:spcAft>
            </a:pPr>
            <a:r>
              <a:rPr lang="es-CL" dirty="0"/>
              <a:t>Datos: SII</a:t>
            </a:r>
          </a:p>
        </p:txBody>
      </p:sp>
    </p:spTree>
    <p:extLst>
      <p:ext uri="{BB962C8B-B14F-4D97-AF65-F5344CB8AC3E}">
        <p14:creationId xmlns:p14="http://schemas.microsoft.com/office/powerpoint/2010/main" val="2854025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BB0A7EE-DE8F-A341-8E99-72B932D19E1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Industria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y Vivienda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DC3BD9B-0850-40D0-B053-C62D7C373E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1641716"/>
              </p:ext>
            </p:extLst>
          </p:nvPr>
        </p:nvGraphicFramePr>
        <p:xfrm>
          <a:off x="3694671" y="951469"/>
          <a:ext cx="8087426" cy="5343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FA4AB561-8FF8-2C42-97ED-6D24928EC491}"/>
              </a:ext>
            </a:extLst>
          </p:cNvPr>
          <p:cNvSpPr txBox="1"/>
          <p:nvPr/>
        </p:nvSpPr>
        <p:spPr>
          <a:xfrm>
            <a:off x="9565122" y="6131335"/>
            <a:ext cx="210064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RemLab</a:t>
            </a:r>
          </a:p>
          <a:p>
            <a:pPr>
              <a:spcAft>
                <a:spcPts val="600"/>
              </a:spcAft>
            </a:pPr>
            <a:r>
              <a:rPr lang="es-CL" dirty="0"/>
              <a:t>Datos: SII</a:t>
            </a:r>
          </a:p>
        </p:txBody>
      </p:sp>
    </p:spTree>
    <p:extLst>
      <p:ext uri="{BB962C8B-B14F-4D97-AF65-F5344CB8AC3E}">
        <p14:creationId xmlns:p14="http://schemas.microsoft.com/office/powerpoint/2010/main" val="589317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6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F3B32F88-2F65-2347-A419-4F73649D9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762000"/>
          </a:xfrm>
        </p:spPr>
        <p:txBody>
          <a:bodyPr>
            <a:normAutofit/>
          </a:bodyPr>
          <a:lstStyle/>
          <a:p>
            <a:r>
              <a:rPr lang="es-CL" sz="1800"/>
              <a:t>Santiago Truffa</a:t>
            </a:r>
          </a:p>
          <a:p>
            <a:r>
              <a:rPr lang="es-CL" sz="1800"/>
              <a:t>ESE Business School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22803F-6E18-E945-9580-77F8A76D0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6538"/>
            <a:ext cx="9144000" cy="1381188"/>
          </a:xfrm>
        </p:spPr>
        <p:txBody>
          <a:bodyPr anchor="ctr">
            <a:normAutofit/>
          </a:bodyPr>
          <a:lstStyle/>
          <a:p>
            <a:r>
              <a:rPr lang="es-CL" sz="4000">
                <a:solidFill>
                  <a:schemeClr val="bg2"/>
                </a:solidFill>
              </a:rPr>
              <a:t>Tendencias en mercados laborales y sus efectos en el mercado inmobiliario</a:t>
            </a:r>
          </a:p>
        </p:txBody>
      </p:sp>
    </p:spTree>
    <p:extLst>
      <p:ext uri="{BB962C8B-B14F-4D97-AF65-F5344CB8AC3E}">
        <p14:creationId xmlns:p14="http://schemas.microsoft.com/office/powerpoint/2010/main" val="1516740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62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80B613-60BA-6F46-9B25-FFB690A9C0F8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Afecta</a:t>
            </a: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las </a:t>
            </a:r>
            <a:r>
              <a:rPr lang="en-US" sz="2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decisiones</a:t>
            </a:r>
            <a:r>
              <a:rPr lang="en-US" sz="2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6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localización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las personas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C5862B-3E9E-D34E-9E05-24840998D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704" y="961812"/>
            <a:ext cx="6777990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77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95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3E5809-E086-D04C-B55F-40FDBC0C9C49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Los servicios se empiezan a concentrar en ciudades.. Grandes!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C100CE-CE9A-AA49-898B-22FD1C582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173" y="961812"/>
            <a:ext cx="6945052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7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4B94FD-C06C-AB41-9F8E-CA573CCFF169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Estos mismos servicios a su vez experimentan alzas en productividad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8DA9A4A-C4F2-D041-9423-5C55500F5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992304"/>
            <a:ext cx="7188199" cy="487000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76F63D-E118-164A-9D18-F28C9F9821F2}"/>
              </a:ext>
            </a:extLst>
          </p:cNvPr>
          <p:cNvSpPr txBox="1"/>
          <p:nvPr/>
        </p:nvSpPr>
        <p:spPr>
          <a:xfrm>
            <a:off x="10100388" y="6393414"/>
            <a:ext cx="210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Eckert 2018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3268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951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811676-D5DC-3E45-9166-18E189226D3F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 implican que el premio para cierto tipo de trabajadores de vivir en estas ciudades, aumente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3CDCEA-31D5-7E45-9583-3FF7BC46C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10274"/>
            <a:ext cx="7188199" cy="48340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17D3E33-3106-7D46-ACA4-0C0B1F6FF801}"/>
              </a:ext>
            </a:extLst>
          </p:cNvPr>
          <p:cNvSpPr txBox="1"/>
          <p:nvPr/>
        </p:nvSpPr>
        <p:spPr>
          <a:xfrm>
            <a:off x="9599991" y="6068539"/>
            <a:ext cx="210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Eckert 2018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4523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E6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09ADB8-C0FF-BD48-9DD1-7FFB3E39029C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población educada se empieza a concentrar en ciertos tipos de ciudades… The Big Divergence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E5AAB3-C39D-5A46-8272-DD3146FD8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01289"/>
            <a:ext cx="7188199" cy="48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44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3D00208-3C57-BC48-956D-0607454CFD97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Incluso ciudades dentro de ciudades (la inequidad dentro de la ciudad también aumenta de forma importante)..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E955C3-7D07-AC42-BB10-877A87D9F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941" y="961812"/>
            <a:ext cx="7069516" cy="49309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8FB6B29-97EF-8C4E-BFAA-2333DAA841B7}"/>
              </a:ext>
            </a:extLst>
          </p:cNvPr>
          <p:cNvSpPr txBox="1"/>
          <p:nvPr/>
        </p:nvSpPr>
        <p:spPr>
          <a:xfrm>
            <a:off x="9680027" y="6382904"/>
            <a:ext cx="210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CL" dirty="0"/>
              <a:t>Fuente: ERH 2015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54185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461</Words>
  <Application>Microsoft Macintosh PowerPoint</Application>
  <PresentationFormat>Panorámica</PresentationFormat>
  <Paragraphs>93</Paragraphs>
  <Slides>32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de Office</vt:lpstr>
      <vt:lpstr>Tendencias en mercados laborales y sus efectos en el mercado inmobiliario</vt:lpstr>
      <vt:lpstr>¿Qué es una ciudad?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Tendencias en mercados laborales y sus efectos en el mercado inmobiliario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Tendencias en mercados laborales y sus efectos en el mercado inmobiliario</dc:title>
  <dc:creator>Santiago Rafael Truffa Sotomayor</dc:creator>
  <cp:lastModifiedBy>Santiago Rafael Truffa Sotomayor</cp:lastModifiedBy>
  <cp:revision>4</cp:revision>
  <dcterms:created xsi:type="dcterms:W3CDTF">2019-12-02T19:23:39Z</dcterms:created>
  <dcterms:modified xsi:type="dcterms:W3CDTF">2019-12-04T18:11:26Z</dcterms:modified>
</cp:coreProperties>
</file>